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6"/>
  </p:notesMasterIdLst>
  <p:handoutMasterIdLst>
    <p:handoutMasterId r:id="rId17"/>
  </p:handoutMasterIdLst>
  <p:sldIdLst>
    <p:sldId id="256" r:id="rId2"/>
    <p:sldId id="258" r:id="rId3"/>
    <p:sldId id="259" r:id="rId4"/>
    <p:sldId id="288" r:id="rId5"/>
    <p:sldId id="291" r:id="rId6"/>
    <p:sldId id="307" r:id="rId7"/>
    <p:sldId id="306" r:id="rId8"/>
    <p:sldId id="290" r:id="rId9"/>
    <p:sldId id="296" r:id="rId10"/>
    <p:sldId id="294" r:id="rId11"/>
    <p:sldId id="298" r:id="rId12"/>
    <p:sldId id="302" r:id="rId13"/>
    <p:sldId id="293" r:id="rId14"/>
    <p:sldId id="303" r:id="rId15"/>
  </p:sldIdLst>
  <p:sldSz cx="9144000" cy="5143500" type="screen16x9"/>
  <p:notesSz cx="6858000" cy="9144000"/>
  <p:embeddedFontLst>
    <p:embeddedFont>
      <p:font typeface="Anaheim" panose="020B0604020202020204" charset="0"/>
      <p:regular r:id="rId18"/>
      <p:bold r:id="rId19"/>
    </p:embeddedFont>
    <p:embeddedFont>
      <p:font typeface="Hind" panose="02000000000000000000" pitchFamily="2" charset="0"/>
      <p:regular r:id="rId20"/>
      <p:bold r:id="rId21"/>
    </p:embeddedFont>
    <p:embeddedFont>
      <p:font typeface="Inter" panose="020B0604020202020204" charset="0"/>
      <p:regular r:id="rId22"/>
      <p:bold r:id="rId23"/>
      <p:italic r:id="rId24"/>
      <p:boldItalic r:id="rId25"/>
    </p:embeddedFont>
    <p:embeddedFont>
      <p:font typeface="Nunito Light" panose="020F0502020204030204" pitchFamily="2" charset="0"/>
      <p:regular r:id="rId26"/>
      <p:italic r:id="rId27"/>
    </p:embeddedFont>
    <p:embeddedFont>
      <p:font typeface="Open Sans Light" panose="020F0502020204030204" pitchFamily="34" charset="0"/>
      <p:regular r:id="rId28"/>
      <p:italic r:id="rId29"/>
    </p:embeddedFont>
    <p:embeddedFont>
      <p:font typeface="Space Grotesk" panose="020B0604020202020204" charset="0"/>
      <p:regular r:id="rId30"/>
      <p:bold r:id="rId31"/>
    </p:embeddedFont>
    <p:embeddedFont>
      <p:font typeface="Space Grotesk Medium"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2AD42D-4185-405D-816C-B6E1FD7B91AA}">
  <a:tblStyle styleId="{C32AD42D-4185-405D-816C-B6E1FD7B91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877" autoAdjust="0"/>
  </p:normalViewPr>
  <p:slideViewPr>
    <p:cSldViewPr snapToGrid="0">
      <p:cViewPr varScale="1">
        <p:scale>
          <a:sx n="133" d="100"/>
          <a:sy n="133" d="100"/>
        </p:scale>
        <p:origin x="9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46C4F9-A2B4-FCE0-47F8-734AD19D74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C64F6-FF44-8B49-EBB3-05FB59C508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29F3FC-E5AD-4E5D-AFC3-6DA54F487CDC}" type="datetimeFigureOut">
              <a:rPr lang="en-US" smtClean="0"/>
              <a:t>5/17/2026</a:t>
            </a:fld>
            <a:endParaRPr lang="en-US" dirty="0"/>
          </a:p>
        </p:txBody>
      </p:sp>
      <p:sp>
        <p:nvSpPr>
          <p:cNvPr id="4" name="Footer Placeholder 3">
            <a:extLst>
              <a:ext uri="{FF2B5EF4-FFF2-40B4-BE49-F238E27FC236}">
                <a16:creationId xmlns:a16="http://schemas.microsoft.com/office/drawing/2014/main" id="{5B2C9EA5-8A00-C45A-9EDB-EBA6D27A09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1</a:t>
            </a:r>
          </a:p>
        </p:txBody>
      </p:sp>
      <p:sp>
        <p:nvSpPr>
          <p:cNvPr id="5" name="Slide Number Placeholder 4">
            <a:extLst>
              <a:ext uri="{FF2B5EF4-FFF2-40B4-BE49-F238E27FC236}">
                <a16:creationId xmlns:a16="http://schemas.microsoft.com/office/drawing/2014/main" id="{93B930CB-D54C-988E-6D40-9A61005633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7379CB-8C7C-48C9-9D47-7E7CA6AB0ED5}" type="slidenum">
              <a:rPr lang="en-US" smtClean="0"/>
              <a:t>‹#›</a:t>
            </a:fld>
            <a:endParaRPr lang="en-US" dirty="0"/>
          </a:p>
        </p:txBody>
      </p:sp>
    </p:spTree>
    <p:extLst>
      <p:ext uri="{BB962C8B-B14F-4D97-AF65-F5344CB8AC3E}">
        <p14:creationId xmlns:p14="http://schemas.microsoft.com/office/powerpoint/2010/main" val="4006033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EE6AA8E2-1C29-93E2-F342-444256FB6F6B}"/>
            </a:ext>
          </a:extLst>
        </p:cNvPr>
        <p:cNvGrpSpPr/>
        <p:nvPr/>
      </p:nvGrpSpPr>
      <p:grpSpPr>
        <a:xfrm>
          <a:off x="0" y="0"/>
          <a:ext cx="0" cy="0"/>
          <a:chOff x="0" y="0"/>
          <a:chExt cx="0" cy="0"/>
        </a:xfrm>
      </p:grpSpPr>
      <p:sp>
        <p:nvSpPr>
          <p:cNvPr id="260" name="Google Shape;260;g54dda1946d_4_2720:notes">
            <a:extLst>
              <a:ext uri="{FF2B5EF4-FFF2-40B4-BE49-F238E27FC236}">
                <a16:creationId xmlns:a16="http://schemas.microsoft.com/office/drawing/2014/main" id="{9BAED08B-5112-8283-2F43-E60D7CB7B3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261" name="Google Shape;261;g54dda1946d_4_2720:notes">
            <a:extLst>
              <a:ext uri="{FF2B5EF4-FFF2-40B4-BE49-F238E27FC236}">
                <a16:creationId xmlns:a16="http://schemas.microsoft.com/office/drawing/2014/main" id="{5295C206-EB80-83B2-A8BE-947A9805E1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819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F135746E-5CA9-D6BA-3CA8-D859A0E5CD8A}"/>
            </a:ext>
          </a:extLst>
        </p:cNvPr>
        <p:cNvGrpSpPr/>
        <p:nvPr/>
      </p:nvGrpSpPr>
      <p:grpSpPr>
        <a:xfrm>
          <a:off x="0" y="0"/>
          <a:ext cx="0" cy="0"/>
          <a:chOff x="0" y="0"/>
          <a:chExt cx="0" cy="0"/>
        </a:xfrm>
      </p:grpSpPr>
      <p:sp>
        <p:nvSpPr>
          <p:cNvPr id="260" name="Google Shape;260;g54dda1946d_4_2720:notes">
            <a:extLst>
              <a:ext uri="{FF2B5EF4-FFF2-40B4-BE49-F238E27FC236}">
                <a16:creationId xmlns:a16="http://schemas.microsoft.com/office/drawing/2014/main" id="{179CEBF4-95ED-ADA6-7C6D-A0ED6CAFB3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261" name="Google Shape;261;g54dda1946d_4_2720:notes">
            <a:extLst>
              <a:ext uri="{FF2B5EF4-FFF2-40B4-BE49-F238E27FC236}">
                <a16:creationId xmlns:a16="http://schemas.microsoft.com/office/drawing/2014/main" id="{E5984AA0-A680-E918-CE70-FCC9348E4B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Leverage existing staff, to take on after built or learn new skills, offer as career growth, </a:t>
            </a:r>
            <a:endParaRPr dirty="0"/>
          </a:p>
        </p:txBody>
      </p:sp>
    </p:spTree>
    <p:extLst>
      <p:ext uri="{BB962C8B-B14F-4D97-AF65-F5344CB8AC3E}">
        <p14:creationId xmlns:p14="http://schemas.microsoft.com/office/powerpoint/2010/main" val="218076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1B94A623-E79E-E0D4-BE9E-F3A91F2B6C34}"/>
            </a:ext>
          </a:extLst>
        </p:cNvPr>
        <p:cNvGrpSpPr/>
        <p:nvPr/>
      </p:nvGrpSpPr>
      <p:grpSpPr>
        <a:xfrm>
          <a:off x="0" y="0"/>
          <a:ext cx="0" cy="0"/>
          <a:chOff x="0" y="0"/>
          <a:chExt cx="0" cy="0"/>
        </a:xfrm>
      </p:grpSpPr>
      <p:sp>
        <p:nvSpPr>
          <p:cNvPr id="260" name="Google Shape;260;g54dda1946d_4_2720:notes">
            <a:extLst>
              <a:ext uri="{FF2B5EF4-FFF2-40B4-BE49-F238E27FC236}">
                <a16:creationId xmlns:a16="http://schemas.microsoft.com/office/drawing/2014/main" id="{147B7DF4-CC99-03A2-6832-422DA52CD6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261" name="Google Shape;261;g54dda1946d_4_2720:notes">
            <a:extLst>
              <a:ext uri="{FF2B5EF4-FFF2-40B4-BE49-F238E27FC236}">
                <a16:creationId xmlns:a16="http://schemas.microsoft.com/office/drawing/2014/main" id="{A3CA6E03-EC05-E277-4D2E-B170C41E95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Leverage existing staff, to take on after built or learn new skills, offer as career growth, </a:t>
            </a:r>
            <a:endParaRPr dirty="0"/>
          </a:p>
        </p:txBody>
      </p:sp>
    </p:spTree>
    <p:extLst>
      <p:ext uri="{BB962C8B-B14F-4D97-AF65-F5344CB8AC3E}">
        <p14:creationId xmlns:p14="http://schemas.microsoft.com/office/powerpoint/2010/main" val="2932887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335C35B6-0FE6-B993-017F-18A88DF86F2A}"/>
            </a:ext>
          </a:extLst>
        </p:cNvPr>
        <p:cNvGrpSpPr/>
        <p:nvPr/>
      </p:nvGrpSpPr>
      <p:grpSpPr>
        <a:xfrm>
          <a:off x="0" y="0"/>
          <a:ext cx="0" cy="0"/>
          <a:chOff x="0" y="0"/>
          <a:chExt cx="0" cy="0"/>
        </a:xfrm>
      </p:grpSpPr>
      <p:sp>
        <p:nvSpPr>
          <p:cNvPr id="260" name="Google Shape;260;g54dda1946d_4_2720:notes">
            <a:extLst>
              <a:ext uri="{FF2B5EF4-FFF2-40B4-BE49-F238E27FC236}">
                <a16:creationId xmlns:a16="http://schemas.microsoft.com/office/drawing/2014/main" id="{8AFCB678-94DC-C007-837B-A2BE9CE1E7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261" name="Google Shape;261;g54dda1946d_4_2720:notes">
            <a:extLst>
              <a:ext uri="{FF2B5EF4-FFF2-40B4-BE49-F238E27FC236}">
                <a16:creationId xmlns:a16="http://schemas.microsoft.com/office/drawing/2014/main" id="{3D90D01E-7351-CAAF-53CE-08EDF88835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Azure functions, Azure Storage blobs, azure event grids; SPCS = Snowpark container services for running ml workloads</a:t>
            </a:r>
            <a:endParaRPr dirty="0"/>
          </a:p>
        </p:txBody>
      </p:sp>
    </p:spTree>
    <p:extLst>
      <p:ext uri="{BB962C8B-B14F-4D97-AF65-F5344CB8AC3E}">
        <p14:creationId xmlns:p14="http://schemas.microsoft.com/office/powerpoint/2010/main" val="678633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426A5820-2670-C5CD-A79F-8F454083E349}"/>
            </a:ext>
          </a:extLst>
        </p:cNvPr>
        <p:cNvGrpSpPr/>
        <p:nvPr/>
      </p:nvGrpSpPr>
      <p:grpSpPr>
        <a:xfrm>
          <a:off x="0" y="0"/>
          <a:ext cx="0" cy="0"/>
          <a:chOff x="0" y="0"/>
          <a:chExt cx="0" cy="0"/>
        </a:xfrm>
      </p:grpSpPr>
      <p:sp>
        <p:nvSpPr>
          <p:cNvPr id="260" name="Google Shape;260;g54dda1946d_4_2720:notes">
            <a:extLst>
              <a:ext uri="{FF2B5EF4-FFF2-40B4-BE49-F238E27FC236}">
                <a16:creationId xmlns:a16="http://schemas.microsoft.com/office/drawing/2014/main" id="{43FC501A-0C5E-FDF1-5CFE-0BA8606AD9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261" name="Google Shape;261;g54dda1946d_4_2720:notes">
            <a:extLst>
              <a:ext uri="{FF2B5EF4-FFF2-40B4-BE49-F238E27FC236}">
                <a16:creationId xmlns:a16="http://schemas.microsoft.com/office/drawing/2014/main" id="{80B81E51-6C76-7E91-ACDD-168310F2EC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Python web frameworks - Fast API allows asynchronous calls, Flask gives move developer component flexibility. </a:t>
            </a:r>
            <a:r>
              <a:rPr lang="en-US" sz="1100" dirty="0">
                <a:solidFill>
                  <a:schemeClr val="tx1"/>
                </a:solidFill>
              </a:rPr>
              <a:t>AWS &amp; Azure deployed via Zip file / GCP requires docker image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0374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153" name="Google Shape;15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171" name="Google Shape;171;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4AE8C119-A5A5-13EF-9F4F-21D7318E77E9}"/>
            </a:ext>
          </a:extLst>
        </p:cNvPr>
        <p:cNvGrpSpPr/>
        <p:nvPr/>
      </p:nvGrpSpPr>
      <p:grpSpPr>
        <a:xfrm>
          <a:off x="0" y="0"/>
          <a:ext cx="0" cy="0"/>
          <a:chOff x="0" y="0"/>
          <a:chExt cx="0" cy="0"/>
        </a:xfrm>
      </p:grpSpPr>
      <p:sp>
        <p:nvSpPr>
          <p:cNvPr id="260" name="Google Shape;260;g54dda1946d_4_2720:notes">
            <a:extLst>
              <a:ext uri="{FF2B5EF4-FFF2-40B4-BE49-F238E27FC236}">
                <a16:creationId xmlns:a16="http://schemas.microsoft.com/office/drawing/2014/main" id="{08727E5B-C090-DECE-DAFD-5610C46A7B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261" name="Google Shape;261;g54dda1946d_4_2720:notes">
            <a:extLst>
              <a:ext uri="{FF2B5EF4-FFF2-40B4-BE49-F238E27FC236}">
                <a16:creationId xmlns:a16="http://schemas.microsoft.com/office/drawing/2014/main" id="{6A797460-FA62-7AFD-80F4-E98EA2941F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7472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C69179FC-F5BB-DB0C-7ACF-0AF65285FA3B}"/>
            </a:ext>
          </a:extLst>
        </p:cNvPr>
        <p:cNvGrpSpPr/>
        <p:nvPr/>
      </p:nvGrpSpPr>
      <p:grpSpPr>
        <a:xfrm>
          <a:off x="0" y="0"/>
          <a:ext cx="0" cy="0"/>
          <a:chOff x="0" y="0"/>
          <a:chExt cx="0" cy="0"/>
        </a:xfrm>
      </p:grpSpPr>
      <p:sp>
        <p:nvSpPr>
          <p:cNvPr id="260" name="Google Shape;260;g54dda1946d_4_2720:notes">
            <a:extLst>
              <a:ext uri="{FF2B5EF4-FFF2-40B4-BE49-F238E27FC236}">
                <a16:creationId xmlns:a16="http://schemas.microsoft.com/office/drawing/2014/main" id="{5970FC8F-3AC5-091C-7B7C-81CAB0BA00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261" name="Google Shape;261;g54dda1946d_4_2720:notes">
            <a:extLst>
              <a:ext uri="{FF2B5EF4-FFF2-40B4-BE49-F238E27FC236}">
                <a16:creationId xmlns:a16="http://schemas.microsoft.com/office/drawing/2014/main" id="{3E19FCDB-AF72-F5B1-7932-D7DC381AAB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Key question – where will LLMs process the docs? Best to leave in place?  It depends …  - virtual access if possible. Take the easiest option that gives me low latency . Horizon for governance, snowsight for admin and query metadata</a:t>
            </a:r>
            <a:endParaRPr dirty="0"/>
          </a:p>
        </p:txBody>
      </p:sp>
    </p:spTree>
    <p:extLst>
      <p:ext uri="{BB962C8B-B14F-4D97-AF65-F5344CB8AC3E}">
        <p14:creationId xmlns:p14="http://schemas.microsoft.com/office/powerpoint/2010/main" val="14230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B0E6107B-612A-9208-7412-B7C4EBD52ED9}"/>
            </a:ext>
          </a:extLst>
        </p:cNvPr>
        <p:cNvGrpSpPr/>
        <p:nvPr/>
      </p:nvGrpSpPr>
      <p:grpSpPr>
        <a:xfrm>
          <a:off x="0" y="0"/>
          <a:ext cx="0" cy="0"/>
          <a:chOff x="0" y="0"/>
          <a:chExt cx="0" cy="0"/>
        </a:xfrm>
      </p:grpSpPr>
      <p:sp>
        <p:nvSpPr>
          <p:cNvPr id="260" name="Google Shape;260;g54dda1946d_4_2720:notes">
            <a:extLst>
              <a:ext uri="{FF2B5EF4-FFF2-40B4-BE49-F238E27FC236}">
                <a16:creationId xmlns:a16="http://schemas.microsoft.com/office/drawing/2014/main" id="{2023A36D-87A0-4B6F-E566-1E24ACB0E9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261" name="Google Shape;261;g54dda1946d_4_2720:notes">
            <a:extLst>
              <a:ext uri="{FF2B5EF4-FFF2-40B4-BE49-F238E27FC236}">
                <a16:creationId xmlns:a16="http://schemas.microsoft.com/office/drawing/2014/main" id="{EBE5AB54-41E6-9B25-D33C-8E592F858D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7953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D12BF187-8FF9-E0A3-CA30-0A546C9D40F8}"/>
            </a:ext>
          </a:extLst>
        </p:cNvPr>
        <p:cNvGrpSpPr/>
        <p:nvPr/>
      </p:nvGrpSpPr>
      <p:grpSpPr>
        <a:xfrm>
          <a:off x="0" y="0"/>
          <a:ext cx="0" cy="0"/>
          <a:chOff x="0" y="0"/>
          <a:chExt cx="0" cy="0"/>
        </a:xfrm>
      </p:grpSpPr>
      <p:sp>
        <p:nvSpPr>
          <p:cNvPr id="260" name="Google Shape;260;g54dda1946d_4_2720:notes">
            <a:extLst>
              <a:ext uri="{FF2B5EF4-FFF2-40B4-BE49-F238E27FC236}">
                <a16:creationId xmlns:a16="http://schemas.microsoft.com/office/drawing/2014/main" id="{3B26E924-942B-C758-34F6-453F17BA46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261" name="Google Shape;261;g54dda1946d_4_2720:notes">
            <a:extLst>
              <a:ext uri="{FF2B5EF4-FFF2-40B4-BE49-F238E27FC236}">
                <a16:creationId xmlns:a16="http://schemas.microsoft.com/office/drawing/2014/main" id="{71960263-D1D0-C019-E9CD-7BBBD55642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Hybrid approach - Initially extract and pre-process the document data (text, tags, embeddings, etc.) in a separate pipeline or in Box, then ingest only the relevant extracted features into Snowflake. Keep Box as system of record for files, use Snowflake as the analysis and ML platform for structured/processed data.</a:t>
            </a:r>
            <a:br>
              <a:rPr lang="en-US" dirty="0"/>
            </a:br>
            <a:r>
              <a:rPr lang="en-US" sz="1100" b="0" i="0" u="none" strike="noStrike" cap="none" dirty="0">
                <a:solidFill>
                  <a:srgbClr val="000000"/>
                </a:solidFill>
                <a:effectLst/>
                <a:latin typeface="Arial"/>
                <a:ea typeface="Arial"/>
                <a:cs typeface="Arial"/>
                <a:sym typeface="Arial"/>
              </a:rPr>
              <a:t>This yields the best of both worlds: performance, governance, and flexibility.</a:t>
            </a:r>
            <a:endParaRPr dirty="0"/>
          </a:p>
        </p:txBody>
      </p:sp>
    </p:spTree>
    <p:extLst>
      <p:ext uri="{BB962C8B-B14F-4D97-AF65-F5344CB8AC3E}">
        <p14:creationId xmlns:p14="http://schemas.microsoft.com/office/powerpoint/2010/main" val="250173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06B2FF66-FB61-2E03-25AD-13AD36BA66D5}"/>
            </a:ext>
          </a:extLst>
        </p:cNvPr>
        <p:cNvGrpSpPr/>
        <p:nvPr/>
      </p:nvGrpSpPr>
      <p:grpSpPr>
        <a:xfrm>
          <a:off x="0" y="0"/>
          <a:ext cx="0" cy="0"/>
          <a:chOff x="0" y="0"/>
          <a:chExt cx="0" cy="0"/>
        </a:xfrm>
      </p:grpSpPr>
      <p:sp>
        <p:nvSpPr>
          <p:cNvPr id="260" name="Google Shape;260;g54dda1946d_4_2720:notes">
            <a:extLst>
              <a:ext uri="{FF2B5EF4-FFF2-40B4-BE49-F238E27FC236}">
                <a16:creationId xmlns:a16="http://schemas.microsoft.com/office/drawing/2014/main" id="{DB2EB9DE-27B7-D14B-54AC-D5D02DB4E5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261" name="Google Shape;261;g54dda1946d_4_2720:notes">
            <a:extLst>
              <a:ext uri="{FF2B5EF4-FFF2-40B4-BE49-F238E27FC236}">
                <a16:creationId xmlns:a16="http://schemas.microsoft.com/office/drawing/2014/main" id="{99BF6FC4-EF0E-2D56-79DF-6B53DC3E29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Python web frameworks - Fast API allows asynchronous calls, Flask gives move developer component flexibility. </a:t>
            </a:r>
            <a:r>
              <a:rPr lang="en-US" sz="1100" dirty="0">
                <a:solidFill>
                  <a:schemeClr val="tx1"/>
                </a:solidFill>
              </a:rPr>
              <a:t>AWS &amp; Azure deployed via Zip file / GCP requires docker image . Communicate via http Get post put delete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93219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CF7F1805-F82B-B35B-6349-E8FBEB03826F}"/>
            </a:ext>
          </a:extLst>
        </p:cNvPr>
        <p:cNvGrpSpPr/>
        <p:nvPr/>
      </p:nvGrpSpPr>
      <p:grpSpPr>
        <a:xfrm>
          <a:off x="0" y="0"/>
          <a:ext cx="0" cy="0"/>
          <a:chOff x="0" y="0"/>
          <a:chExt cx="0" cy="0"/>
        </a:xfrm>
      </p:grpSpPr>
      <p:sp>
        <p:nvSpPr>
          <p:cNvPr id="260" name="Google Shape;260;g54dda1946d_4_2720:notes">
            <a:extLst>
              <a:ext uri="{FF2B5EF4-FFF2-40B4-BE49-F238E27FC236}">
                <a16:creationId xmlns:a16="http://schemas.microsoft.com/office/drawing/2014/main" id="{97670F14-3CF8-9546-CA24-2A4197F2E2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261" name="Google Shape;261;g54dda1946d_4_2720:notes">
            <a:extLst>
              <a:ext uri="{FF2B5EF4-FFF2-40B4-BE49-F238E27FC236}">
                <a16:creationId xmlns:a16="http://schemas.microsoft.com/office/drawing/2014/main" id="{189FA85F-C02E-ECD8-BF4D-A2403502352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Deal Close Probability</a:t>
            </a:r>
          </a:p>
          <a:p>
            <a:r>
              <a:rPr lang="en-US" dirty="0"/>
              <a:t>Train in Snowflake / Snowpark</a:t>
            </a:r>
          </a:p>
          <a:p>
            <a:r>
              <a:rPr lang="en-US" dirty="0"/>
              <a:t>Deploy microservice for nightly scoring</a:t>
            </a:r>
          </a:p>
          <a:p>
            <a:r>
              <a:rPr lang="en-US" dirty="0"/>
              <a:t>Surface scores inside Salesforce</a:t>
            </a:r>
          </a:p>
          <a:p>
            <a:r>
              <a:rPr lang="en-US" dirty="0"/>
              <a:t>Claude had nice models examples</a:t>
            </a:r>
          </a:p>
        </p:txBody>
      </p:sp>
    </p:spTree>
    <p:extLst>
      <p:ext uri="{BB962C8B-B14F-4D97-AF65-F5344CB8AC3E}">
        <p14:creationId xmlns:p14="http://schemas.microsoft.com/office/powerpoint/2010/main" val="122085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8600" y="444150"/>
            <a:ext cx="7723200" cy="2430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672050" y="3009750"/>
            <a:ext cx="6243300" cy="828900"/>
          </a:xfrm>
          <a:prstGeom prst="rect">
            <a:avLst/>
          </a:prstGeom>
        </p:spPr>
        <p:txBody>
          <a:bodyPr spcFirstLastPara="1" wrap="square" lIns="91425" tIns="91425" rIns="91425" bIns="91425" anchor="b" anchorCtr="0">
            <a:noAutofit/>
          </a:bodyPr>
          <a:lstStyle>
            <a:lvl1pPr lvl="0" algn="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228600" y="888300"/>
            <a:ext cx="7496100" cy="15078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59" name="Google Shape;59;p14"/>
          <p:cNvSpPr txBox="1">
            <a:spLocks noGrp="1"/>
          </p:cNvSpPr>
          <p:nvPr>
            <p:ph type="subTitle" idx="1"/>
          </p:nvPr>
        </p:nvSpPr>
        <p:spPr>
          <a:xfrm>
            <a:off x="2528775" y="2624550"/>
            <a:ext cx="6387300" cy="163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Char char="●"/>
              <a:defRPr sz="1200"/>
            </a:lvl1pPr>
            <a:lvl2pPr lvl="1" algn="ctr">
              <a:lnSpc>
                <a:spcPct val="100000"/>
              </a:lnSpc>
              <a:spcBef>
                <a:spcPts val="0"/>
              </a:spcBef>
              <a:spcAft>
                <a:spcPts val="0"/>
              </a:spcAft>
              <a:buSzPts val="1200"/>
              <a:buChar char="○"/>
              <a:defRPr/>
            </a:lvl2pPr>
            <a:lvl3pPr lvl="2" algn="ctr">
              <a:lnSpc>
                <a:spcPct val="100000"/>
              </a:lnSpc>
              <a:spcBef>
                <a:spcPts val="0"/>
              </a:spcBef>
              <a:spcAft>
                <a:spcPts val="0"/>
              </a:spcAft>
              <a:buSzPts val="1200"/>
              <a:buChar char="■"/>
              <a:defRPr/>
            </a:lvl3pPr>
            <a:lvl4pPr lvl="3" algn="ctr">
              <a:lnSpc>
                <a:spcPct val="100000"/>
              </a:lnSpc>
              <a:spcBef>
                <a:spcPts val="0"/>
              </a:spcBef>
              <a:spcAft>
                <a:spcPts val="0"/>
              </a:spcAft>
              <a:buSzPts val="1200"/>
              <a:buChar char="●"/>
              <a:defRPr/>
            </a:lvl4pPr>
            <a:lvl5pPr lvl="4" algn="ctr">
              <a:lnSpc>
                <a:spcPct val="100000"/>
              </a:lnSpc>
              <a:spcBef>
                <a:spcPts val="0"/>
              </a:spcBef>
              <a:spcAft>
                <a:spcPts val="0"/>
              </a:spcAft>
              <a:buSzPts val="1200"/>
              <a:buChar char="○"/>
              <a:defRPr/>
            </a:lvl5pPr>
            <a:lvl6pPr lvl="5" algn="ctr">
              <a:lnSpc>
                <a:spcPct val="100000"/>
              </a:lnSpc>
              <a:spcBef>
                <a:spcPts val="0"/>
              </a:spcBef>
              <a:spcAft>
                <a:spcPts val="0"/>
              </a:spcAft>
              <a:buSzPts val="1200"/>
              <a:buChar char="■"/>
              <a:defRPr/>
            </a:lvl6pPr>
            <a:lvl7pPr lvl="6" algn="ctr">
              <a:lnSpc>
                <a:spcPct val="100000"/>
              </a:lnSpc>
              <a:spcBef>
                <a:spcPts val="0"/>
              </a:spcBef>
              <a:spcAft>
                <a:spcPts val="0"/>
              </a:spcAft>
              <a:buSzPts val="1200"/>
              <a:buChar char="●"/>
              <a:defRPr/>
            </a:lvl7pPr>
            <a:lvl8pPr lvl="7" algn="ctr">
              <a:lnSpc>
                <a:spcPct val="100000"/>
              </a:lnSpc>
              <a:spcBef>
                <a:spcPts val="0"/>
              </a:spcBef>
              <a:spcAft>
                <a:spcPts val="0"/>
              </a:spcAft>
              <a:buSzPts val="1200"/>
              <a:buChar char="○"/>
              <a:defRPr/>
            </a:lvl8pPr>
            <a:lvl9pPr lvl="8" algn="ctr">
              <a:lnSpc>
                <a:spcPct val="100000"/>
              </a:lnSpc>
              <a:spcBef>
                <a:spcPts val="0"/>
              </a:spcBef>
              <a:spcAft>
                <a:spcPts val="0"/>
              </a:spcAft>
              <a:buSzPts val="12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720000" y="445019"/>
            <a:ext cx="4763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 name="Google Shape;29;p7"/>
          <p:cNvSpPr txBox="1">
            <a:spLocks noGrp="1"/>
          </p:cNvSpPr>
          <p:nvPr>
            <p:ph type="subTitle" idx="1"/>
          </p:nvPr>
        </p:nvSpPr>
        <p:spPr>
          <a:xfrm>
            <a:off x="713225" y="1790975"/>
            <a:ext cx="4294800" cy="1908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Open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135550" y="1441675"/>
            <a:ext cx="4872900" cy="118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4" name="Google Shape;34;p9"/>
          <p:cNvSpPr txBox="1">
            <a:spLocks noGrp="1"/>
          </p:cNvSpPr>
          <p:nvPr>
            <p:ph type="subTitle" idx="1"/>
          </p:nvPr>
        </p:nvSpPr>
        <p:spPr>
          <a:xfrm>
            <a:off x="2135550" y="2784625"/>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p10"/>
          <p:cNvSpPr>
            <a:spLocks noGrp="1"/>
          </p:cNvSpPr>
          <p:nvPr>
            <p:ph type="pic" idx="2"/>
          </p:nvPr>
        </p:nvSpPr>
        <p:spPr>
          <a:xfrm>
            <a:off x="0" y="0"/>
            <a:ext cx="9144000" cy="5143500"/>
          </a:xfrm>
          <a:prstGeom prst="rect">
            <a:avLst/>
          </a:prstGeom>
          <a:noFill/>
          <a:ln>
            <a:noFill/>
          </a:ln>
        </p:spPr>
        <p:txBody>
          <a:bodyPr/>
          <a:lstStyle/>
          <a:p>
            <a:endParaRPr lang="en-US" dirty="0"/>
          </a:p>
        </p:txBody>
      </p:sp>
      <p:sp>
        <p:nvSpPr>
          <p:cNvPr id="37" name="Google Shape;37;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2600"/>
              <a:buNone/>
              <a:defRPr sz="2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 name="Google Shape;44;p13"/>
          <p:cNvSpPr txBox="1">
            <a:spLocks noGrp="1"/>
          </p:cNvSpPr>
          <p:nvPr>
            <p:ph type="title" idx="2" hasCustomPrompt="1"/>
          </p:nvPr>
        </p:nvSpPr>
        <p:spPr>
          <a:xfrm>
            <a:off x="228600" y="895940"/>
            <a:ext cx="734700" cy="5541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5" name="Google Shape;45;p13"/>
          <p:cNvSpPr txBox="1">
            <a:spLocks noGrp="1"/>
          </p:cNvSpPr>
          <p:nvPr>
            <p:ph type="title" idx="3" hasCustomPrompt="1"/>
          </p:nvPr>
        </p:nvSpPr>
        <p:spPr>
          <a:xfrm>
            <a:off x="228600" y="2280565"/>
            <a:ext cx="734700" cy="5541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title" idx="4" hasCustomPrompt="1"/>
          </p:nvPr>
        </p:nvSpPr>
        <p:spPr>
          <a:xfrm>
            <a:off x="2751896" y="895940"/>
            <a:ext cx="734700" cy="5541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 name="Google Shape;47;p13"/>
          <p:cNvSpPr txBox="1">
            <a:spLocks noGrp="1"/>
          </p:cNvSpPr>
          <p:nvPr>
            <p:ph type="title" idx="5" hasCustomPrompt="1"/>
          </p:nvPr>
        </p:nvSpPr>
        <p:spPr>
          <a:xfrm>
            <a:off x="2751896" y="2280575"/>
            <a:ext cx="734700" cy="5541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 name="Google Shape;48;p13"/>
          <p:cNvSpPr txBox="1">
            <a:spLocks noGrp="1"/>
          </p:cNvSpPr>
          <p:nvPr>
            <p:ph type="title" idx="6" hasCustomPrompt="1"/>
          </p:nvPr>
        </p:nvSpPr>
        <p:spPr>
          <a:xfrm>
            <a:off x="228599" y="3665190"/>
            <a:ext cx="734700" cy="5541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title" idx="7" hasCustomPrompt="1"/>
          </p:nvPr>
        </p:nvSpPr>
        <p:spPr>
          <a:xfrm>
            <a:off x="2751899" y="3665211"/>
            <a:ext cx="734700" cy="5541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0" name="Google Shape;50;p13"/>
          <p:cNvSpPr txBox="1">
            <a:spLocks noGrp="1"/>
          </p:cNvSpPr>
          <p:nvPr>
            <p:ph type="subTitle" idx="1"/>
          </p:nvPr>
        </p:nvSpPr>
        <p:spPr>
          <a:xfrm>
            <a:off x="228600" y="1373838"/>
            <a:ext cx="2142300" cy="677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Space Grotesk"/>
              <a:buNone/>
              <a:defRPr sz="1600" b="1">
                <a:solidFill>
                  <a:schemeClr val="dk1"/>
                </a:solidFill>
                <a:latin typeface="Space Grotesk"/>
                <a:ea typeface="Space Grotesk"/>
                <a:cs typeface="Space Grotesk"/>
                <a:sym typeface="Space Grotesk"/>
              </a:defRPr>
            </a:lvl1pPr>
            <a:lvl2pPr lvl="1"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2pPr>
            <a:lvl3pPr lvl="2"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3pPr>
            <a:lvl4pPr lvl="3"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4pPr>
            <a:lvl5pPr lvl="4"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5pPr>
            <a:lvl6pPr lvl="5"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6pPr>
            <a:lvl7pPr lvl="6"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7pPr>
            <a:lvl8pPr lvl="7"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8pPr>
            <a:lvl9pPr lvl="8"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9pPr>
          </a:lstStyle>
          <a:p>
            <a:endParaRPr/>
          </a:p>
        </p:txBody>
      </p:sp>
      <p:sp>
        <p:nvSpPr>
          <p:cNvPr id="51" name="Google Shape;51;p13"/>
          <p:cNvSpPr txBox="1">
            <a:spLocks noGrp="1"/>
          </p:cNvSpPr>
          <p:nvPr>
            <p:ph type="subTitle" idx="8"/>
          </p:nvPr>
        </p:nvSpPr>
        <p:spPr>
          <a:xfrm>
            <a:off x="2751900" y="1373838"/>
            <a:ext cx="2142300" cy="677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Space Grotesk"/>
              <a:buNone/>
              <a:defRPr sz="1600" b="1">
                <a:solidFill>
                  <a:schemeClr val="dk1"/>
                </a:solidFill>
                <a:latin typeface="Space Grotesk"/>
                <a:ea typeface="Space Grotesk"/>
                <a:cs typeface="Space Grotesk"/>
                <a:sym typeface="Space Grotesk"/>
              </a:defRPr>
            </a:lvl1pPr>
            <a:lvl2pPr lvl="1"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2pPr>
            <a:lvl3pPr lvl="2"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3pPr>
            <a:lvl4pPr lvl="3"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4pPr>
            <a:lvl5pPr lvl="4"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5pPr>
            <a:lvl6pPr lvl="5"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6pPr>
            <a:lvl7pPr lvl="6"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7pPr>
            <a:lvl8pPr lvl="7"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8pPr>
            <a:lvl9pPr lvl="8"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9pPr>
          </a:lstStyle>
          <a:p>
            <a:endParaRPr/>
          </a:p>
        </p:txBody>
      </p:sp>
      <p:sp>
        <p:nvSpPr>
          <p:cNvPr id="52" name="Google Shape;52;p13"/>
          <p:cNvSpPr txBox="1">
            <a:spLocks noGrp="1"/>
          </p:cNvSpPr>
          <p:nvPr>
            <p:ph type="subTitle" idx="9"/>
          </p:nvPr>
        </p:nvSpPr>
        <p:spPr>
          <a:xfrm>
            <a:off x="228600" y="4143100"/>
            <a:ext cx="2142300" cy="677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Space Grotesk"/>
              <a:buNone/>
              <a:defRPr sz="1600" b="1">
                <a:solidFill>
                  <a:schemeClr val="dk1"/>
                </a:solidFill>
                <a:latin typeface="Space Grotesk"/>
                <a:ea typeface="Space Grotesk"/>
                <a:cs typeface="Space Grotesk"/>
                <a:sym typeface="Space Grotesk"/>
              </a:defRPr>
            </a:lvl1pPr>
            <a:lvl2pPr lvl="1"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2pPr>
            <a:lvl3pPr lvl="2"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3pPr>
            <a:lvl4pPr lvl="3"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4pPr>
            <a:lvl5pPr lvl="4"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5pPr>
            <a:lvl6pPr lvl="5"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6pPr>
            <a:lvl7pPr lvl="6"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7pPr>
            <a:lvl8pPr lvl="7"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8pPr>
            <a:lvl9pPr lvl="8"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9pPr>
          </a:lstStyle>
          <a:p>
            <a:endParaRPr/>
          </a:p>
        </p:txBody>
      </p:sp>
      <p:sp>
        <p:nvSpPr>
          <p:cNvPr id="53" name="Google Shape;53;p13"/>
          <p:cNvSpPr txBox="1">
            <a:spLocks noGrp="1"/>
          </p:cNvSpPr>
          <p:nvPr>
            <p:ph type="subTitle" idx="13"/>
          </p:nvPr>
        </p:nvSpPr>
        <p:spPr>
          <a:xfrm>
            <a:off x="228600" y="2781540"/>
            <a:ext cx="2142300" cy="677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Space Grotesk"/>
              <a:buNone/>
              <a:defRPr sz="1600" b="1">
                <a:solidFill>
                  <a:schemeClr val="dk1"/>
                </a:solidFill>
                <a:latin typeface="Space Grotesk"/>
                <a:ea typeface="Space Grotesk"/>
                <a:cs typeface="Space Grotesk"/>
                <a:sym typeface="Space Grotesk"/>
              </a:defRPr>
            </a:lvl1pPr>
            <a:lvl2pPr lvl="1"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2pPr>
            <a:lvl3pPr lvl="2"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3pPr>
            <a:lvl4pPr lvl="3"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4pPr>
            <a:lvl5pPr lvl="4"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5pPr>
            <a:lvl6pPr lvl="5"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6pPr>
            <a:lvl7pPr lvl="6"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7pPr>
            <a:lvl8pPr lvl="7"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8pPr>
            <a:lvl9pPr lvl="8"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9pPr>
          </a:lstStyle>
          <a:p>
            <a:endParaRPr/>
          </a:p>
        </p:txBody>
      </p:sp>
      <p:sp>
        <p:nvSpPr>
          <p:cNvPr id="54" name="Google Shape;54;p13"/>
          <p:cNvSpPr txBox="1">
            <a:spLocks noGrp="1"/>
          </p:cNvSpPr>
          <p:nvPr>
            <p:ph type="subTitle" idx="14"/>
          </p:nvPr>
        </p:nvSpPr>
        <p:spPr>
          <a:xfrm>
            <a:off x="2751900" y="2781540"/>
            <a:ext cx="2142300" cy="677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Space Grotesk"/>
              <a:buNone/>
              <a:defRPr sz="1600" b="1">
                <a:solidFill>
                  <a:schemeClr val="dk1"/>
                </a:solidFill>
                <a:latin typeface="Space Grotesk"/>
                <a:ea typeface="Space Grotesk"/>
                <a:cs typeface="Space Grotesk"/>
                <a:sym typeface="Space Grotesk"/>
              </a:defRPr>
            </a:lvl1pPr>
            <a:lvl2pPr lvl="1"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2pPr>
            <a:lvl3pPr lvl="2"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3pPr>
            <a:lvl4pPr lvl="3"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4pPr>
            <a:lvl5pPr lvl="4"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5pPr>
            <a:lvl6pPr lvl="5"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6pPr>
            <a:lvl7pPr lvl="6"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7pPr>
            <a:lvl8pPr lvl="7"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8pPr>
            <a:lvl9pPr lvl="8"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9pPr>
          </a:lstStyle>
          <a:p>
            <a:endParaRPr/>
          </a:p>
        </p:txBody>
      </p:sp>
      <p:sp>
        <p:nvSpPr>
          <p:cNvPr id="55" name="Google Shape;55;p13"/>
          <p:cNvSpPr txBox="1">
            <a:spLocks noGrp="1"/>
          </p:cNvSpPr>
          <p:nvPr>
            <p:ph type="subTitle" idx="15"/>
          </p:nvPr>
        </p:nvSpPr>
        <p:spPr>
          <a:xfrm>
            <a:off x="2751900" y="4143202"/>
            <a:ext cx="2142300" cy="677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Space Grotesk"/>
              <a:buNone/>
              <a:defRPr sz="1600" b="1">
                <a:solidFill>
                  <a:schemeClr val="dk1"/>
                </a:solidFill>
                <a:latin typeface="Space Grotesk"/>
                <a:ea typeface="Space Grotesk"/>
                <a:cs typeface="Space Grotesk"/>
                <a:sym typeface="Space Grotesk"/>
              </a:defRPr>
            </a:lvl1pPr>
            <a:lvl2pPr lvl="1"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2pPr>
            <a:lvl3pPr lvl="2"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3pPr>
            <a:lvl4pPr lvl="3"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4pPr>
            <a:lvl5pPr lvl="4"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5pPr>
            <a:lvl6pPr lvl="5"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6pPr>
            <a:lvl7pPr lvl="6"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7pPr>
            <a:lvl8pPr lvl="7"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8pPr>
            <a:lvl9pPr lvl="8" rtl="0">
              <a:lnSpc>
                <a:spcPct val="100000"/>
              </a:lnSpc>
              <a:spcBef>
                <a:spcPts val="0"/>
              </a:spcBef>
              <a:spcAft>
                <a:spcPts val="0"/>
              </a:spcAft>
              <a:buSzPts val="2400"/>
              <a:buFont typeface="Space Grotesk"/>
              <a:buNone/>
              <a:defRPr sz="2400">
                <a:latin typeface="Space Grotesk"/>
                <a:ea typeface="Space Grotesk"/>
                <a:cs typeface="Space Grotesk"/>
                <a:sym typeface="Space Grotesk"/>
              </a:defRPr>
            </a:lvl9pPr>
          </a:lstStyle>
          <a:p>
            <a:endParaRPr/>
          </a:p>
        </p:txBody>
      </p:sp>
      <p:sp>
        <p:nvSpPr>
          <p:cNvPr id="56" name="Google Shape;56;p13"/>
          <p:cNvSpPr>
            <a:spLocks noGrp="1"/>
          </p:cNvSpPr>
          <p:nvPr>
            <p:ph type="pic" idx="16"/>
          </p:nvPr>
        </p:nvSpPr>
        <p:spPr>
          <a:xfrm>
            <a:off x="5655325" y="895950"/>
            <a:ext cx="3260100" cy="4018800"/>
          </a:xfrm>
          <a:prstGeom prst="rect">
            <a:avLst/>
          </a:prstGeom>
          <a:noFill/>
          <a:ln w="9525" cap="flat" cmpd="sng">
            <a:solidFill>
              <a:schemeClr val="dk1"/>
            </a:solidFill>
            <a:prstDash val="solid"/>
            <a:round/>
            <a:headEnd type="none" w="sm" len="sm"/>
            <a:tailEnd type="none" w="sm" len="sm"/>
          </a:ln>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Space Grotesk"/>
              <a:buNone/>
              <a:defRPr sz="2600" b="1">
                <a:solidFill>
                  <a:schemeClr val="dk1"/>
                </a:solidFill>
                <a:latin typeface="Space Grotesk"/>
                <a:ea typeface="Space Grotesk"/>
                <a:cs typeface="Space Grotesk"/>
                <a:sym typeface="Space Grotesk"/>
              </a:defRPr>
            </a:lvl1pPr>
            <a:lvl2pPr lvl="1" rtl="0">
              <a:spcBef>
                <a:spcPts val="0"/>
              </a:spcBef>
              <a:spcAft>
                <a:spcPts val="0"/>
              </a:spcAft>
              <a:buClr>
                <a:schemeClr val="dk1"/>
              </a:buClr>
              <a:buSzPts val="3500"/>
              <a:buFont typeface="Space Grotesk"/>
              <a:buNone/>
              <a:defRPr sz="3500" b="1">
                <a:solidFill>
                  <a:schemeClr val="dk1"/>
                </a:solidFill>
                <a:latin typeface="Space Grotesk"/>
                <a:ea typeface="Space Grotesk"/>
                <a:cs typeface="Space Grotesk"/>
                <a:sym typeface="Space Grotesk"/>
              </a:defRPr>
            </a:lvl2pPr>
            <a:lvl3pPr lvl="2" rtl="0">
              <a:spcBef>
                <a:spcPts val="0"/>
              </a:spcBef>
              <a:spcAft>
                <a:spcPts val="0"/>
              </a:spcAft>
              <a:buClr>
                <a:schemeClr val="dk1"/>
              </a:buClr>
              <a:buSzPts val="3500"/>
              <a:buFont typeface="Space Grotesk"/>
              <a:buNone/>
              <a:defRPr sz="3500" b="1">
                <a:solidFill>
                  <a:schemeClr val="dk1"/>
                </a:solidFill>
                <a:latin typeface="Space Grotesk"/>
                <a:ea typeface="Space Grotesk"/>
                <a:cs typeface="Space Grotesk"/>
                <a:sym typeface="Space Grotesk"/>
              </a:defRPr>
            </a:lvl3pPr>
            <a:lvl4pPr lvl="3" rtl="0">
              <a:spcBef>
                <a:spcPts val="0"/>
              </a:spcBef>
              <a:spcAft>
                <a:spcPts val="0"/>
              </a:spcAft>
              <a:buClr>
                <a:schemeClr val="dk1"/>
              </a:buClr>
              <a:buSzPts val="3500"/>
              <a:buFont typeface="Space Grotesk"/>
              <a:buNone/>
              <a:defRPr sz="3500" b="1">
                <a:solidFill>
                  <a:schemeClr val="dk1"/>
                </a:solidFill>
                <a:latin typeface="Space Grotesk"/>
                <a:ea typeface="Space Grotesk"/>
                <a:cs typeface="Space Grotesk"/>
                <a:sym typeface="Space Grotesk"/>
              </a:defRPr>
            </a:lvl4pPr>
            <a:lvl5pPr lvl="4" rtl="0">
              <a:spcBef>
                <a:spcPts val="0"/>
              </a:spcBef>
              <a:spcAft>
                <a:spcPts val="0"/>
              </a:spcAft>
              <a:buClr>
                <a:schemeClr val="dk1"/>
              </a:buClr>
              <a:buSzPts val="3500"/>
              <a:buFont typeface="Space Grotesk"/>
              <a:buNone/>
              <a:defRPr sz="3500" b="1">
                <a:solidFill>
                  <a:schemeClr val="dk1"/>
                </a:solidFill>
                <a:latin typeface="Space Grotesk"/>
                <a:ea typeface="Space Grotesk"/>
                <a:cs typeface="Space Grotesk"/>
                <a:sym typeface="Space Grotesk"/>
              </a:defRPr>
            </a:lvl5pPr>
            <a:lvl6pPr lvl="5" rtl="0">
              <a:spcBef>
                <a:spcPts val="0"/>
              </a:spcBef>
              <a:spcAft>
                <a:spcPts val="0"/>
              </a:spcAft>
              <a:buClr>
                <a:schemeClr val="dk1"/>
              </a:buClr>
              <a:buSzPts val="3500"/>
              <a:buFont typeface="Space Grotesk"/>
              <a:buNone/>
              <a:defRPr sz="3500" b="1">
                <a:solidFill>
                  <a:schemeClr val="dk1"/>
                </a:solidFill>
                <a:latin typeface="Space Grotesk"/>
                <a:ea typeface="Space Grotesk"/>
                <a:cs typeface="Space Grotesk"/>
                <a:sym typeface="Space Grotesk"/>
              </a:defRPr>
            </a:lvl6pPr>
            <a:lvl7pPr lvl="6" rtl="0">
              <a:spcBef>
                <a:spcPts val="0"/>
              </a:spcBef>
              <a:spcAft>
                <a:spcPts val="0"/>
              </a:spcAft>
              <a:buClr>
                <a:schemeClr val="dk1"/>
              </a:buClr>
              <a:buSzPts val="3500"/>
              <a:buFont typeface="Space Grotesk"/>
              <a:buNone/>
              <a:defRPr sz="3500" b="1">
                <a:solidFill>
                  <a:schemeClr val="dk1"/>
                </a:solidFill>
                <a:latin typeface="Space Grotesk"/>
                <a:ea typeface="Space Grotesk"/>
                <a:cs typeface="Space Grotesk"/>
                <a:sym typeface="Space Grotesk"/>
              </a:defRPr>
            </a:lvl7pPr>
            <a:lvl8pPr lvl="7" rtl="0">
              <a:spcBef>
                <a:spcPts val="0"/>
              </a:spcBef>
              <a:spcAft>
                <a:spcPts val="0"/>
              </a:spcAft>
              <a:buClr>
                <a:schemeClr val="dk1"/>
              </a:buClr>
              <a:buSzPts val="3500"/>
              <a:buFont typeface="Space Grotesk"/>
              <a:buNone/>
              <a:defRPr sz="3500" b="1">
                <a:solidFill>
                  <a:schemeClr val="dk1"/>
                </a:solidFill>
                <a:latin typeface="Space Grotesk"/>
                <a:ea typeface="Space Grotesk"/>
                <a:cs typeface="Space Grotesk"/>
                <a:sym typeface="Space Grotesk"/>
              </a:defRPr>
            </a:lvl8pPr>
            <a:lvl9pPr lvl="8" rtl="0">
              <a:spcBef>
                <a:spcPts val="0"/>
              </a:spcBef>
              <a:spcAft>
                <a:spcPts val="0"/>
              </a:spcAft>
              <a:buClr>
                <a:schemeClr val="dk1"/>
              </a:buClr>
              <a:buSzPts val="3500"/>
              <a:buFont typeface="Space Grotesk"/>
              <a:buNone/>
              <a:defRPr sz="3500" b="1">
                <a:solidFill>
                  <a:schemeClr val="dk1"/>
                </a:solidFill>
                <a:latin typeface="Space Grotesk"/>
                <a:ea typeface="Space Grotesk"/>
                <a:cs typeface="Space Grotesk"/>
                <a:sym typeface="Space Grotes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1pPr>
            <a:lvl2pPr marL="914400" lvl="1" indent="-304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2pPr>
            <a:lvl3pPr marL="1371600" lvl="2" indent="-304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3pPr>
            <a:lvl4pPr marL="1828800" lvl="3" indent="-304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4pPr>
            <a:lvl5pPr marL="2286000" lvl="4" indent="-304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5pPr>
            <a:lvl6pPr marL="2743200" lvl="5" indent="-304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6pPr>
            <a:lvl7pPr marL="3200400" lvl="6" indent="-304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7pPr>
            <a:lvl8pPr marL="3657600" lvl="7" indent="-304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8pPr>
            <a:lvl9pPr marL="4114800" lvl="8" indent="-304800">
              <a:lnSpc>
                <a:spcPct val="100000"/>
              </a:lnSpc>
              <a:spcBef>
                <a:spcPts val="0"/>
              </a:spcBef>
              <a:spcAft>
                <a:spcPts val="0"/>
              </a:spcAft>
              <a:buClr>
                <a:schemeClr val="dk1"/>
              </a:buClr>
              <a:buSzPts val="1200"/>
              <a:buFont typeface="Hind"/>
              <a:buChar char="■"/>
              <a:defRPr sz="1200">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5" r:id="rId11"/>
    <p:sldLayoutId id="214748366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5"/>
          <p:cNvSpPr txBox="1">
            <a:spLocks noGrp="1"/>
          </p:cNvSpPr>
          <p:nvPr>
            <p:ph type="ctrTitle"/>
          </p:nvPr>
        </p:nvSpPr>
        <p:spPr>
          <a:xfrm>
            <a:off x="228600" y="444150"/>
            <a:ext cx="7723200" cy="243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t>M&amp;A Firm</a:t>
            </a:r>
            <a:r>
              <a:rPr lang="en" sz="4800" dirty="0"/>
              <a:t> </a:t>
            </a:r>
            <a:br>
              <a:rPr lang="en" sz="4800" dirty="0"/>
            </a:br>
            <a:r>
              <a:rPr lang="en" sz="4800" dirty="0"/>
              <a:t>Data Architecture Roadmap</a:t>
            </a:r>
            <a:endParaRPr sz="4800" dirty="0"/>
          </a:p>
        </p:txBody>
      </p:sp>
      <p:sp>
        <p:nvSpPr>
          <p:cNvPr id="105" name="Google Shape;105;p25"/>
          <p:cNvSpPr txBox="1">
            <a:spLocks noGrp="1"/>
          </p:cNvSpPr>
          <p:nvPr>
            <p:ph type="subTitle" idx="1"/>
          </p:nvPr>
        </p:nvSpPr>
        <p:spPr>
          <a:xfrm>
            <a:off x="2672050" y="3009750"/>
            <a:ext cx="6243300" cy="828900"/>
          </a:xfrm>
          <a:prstGeom prst="rect">
            <a:avLst/>
          </a:prstGeom>
        </p:spPr>
        <p:txBody>
          <a:bodyPr spcFirstLastPara="1" wrap="square" lIns="91425" tIns="91425" rIns="91425" bIns="91425" anchor="b" anchorCtr="0">
            <a:noAutofit/>
          </a:bodyPr>
          <a:lstStyle/>
          <a:p>
            <a:pPr marL="0" lvl="0" indent="0"/>
            <a:r>
              <a:rPr lang="en-US" dirty="0"/>
              <a:t> Building a mesh-ready, AI-enabled, predictive analytics ecosystem</a:t>
            </a:r>
            <a:endParaRPr dirty="0"/>
          </a:p>
        </p:txBody>
      </p:sp>
      <p:sp>
        <p:nvSpPr>
          <p:cNvPr id="106" name="Google Shape;106;p25"/>
          <p:cNvSpPr txBox="1"/>
          <p:nvPr/>
        </p:nvSpPr>
        <p:spPr>
          <a:xfrm flipH="1">
            <a:off x="8184892" y="228600"/>
            <a:ext cx="730500" cy="369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200" b="1" dirty="0">
                <a:solidFill>
                  <a:schemeClr val="dk1"/>
                </a:solidFill>
                <a:latin typeface="Space Grotesk"/>
                <a:ea typeface="Space Grotesk"/>
                <a:cs typeface="Space Grotesk"/>
                <a:sym typeface="Space Grotesk"/>
              </a:rPr>
              <a:t>Dennis</a:t>
            </a:r>
          </a:p>
          <a:p>
            <a:pPr marL="0" lvl="0" indent="0" algn="ctr" rtl="0">
              <a:spcBef>
                <a:spcPts val="0"/>
              </a:spcBef>
              <a:spcAft>
                <a:spcPts val="0"/>
              </a:spcAft>
              <a:buNone/>
            </a:pPr>
            <a:r>
              <a:rPr lang="en" sz="1200" b="1" dirty="0">
                <a:solidFill>
                  <a:schemeClr val="dk1"/>
                </a:solidFill>
                <a:latin typeface="Space Grotesk"/>
                <a:ea typeface="Space Grotesk"/>
                <a:cs typeface="Space Grotesk"/>
                <a:sym typeface="Space Grotesk"/>
              </a:rPr>
              <a:t>Peters</a:t>
            </a:r>
            <a:endParaRPr sz="1200" b="1" dirty="0">
              <a:solidFill>
                <a:schemeClr val="dk1"/>
              </a:solidFill>
              <a:latin typeface="Space Grotesk"/>
              <a:ea typeface="Space Grotesk"/>
              <a:cs typeface="Space Grotesk"/>
              <a:sym typeface="Space Grotesk"/>
            </a:endParaRPr>
          </a:p>
        </p:txBody>
      </p:sp>
      <p:sp>
        <p:nvSpPr>
          <p:cNvPr id="107" name="Google Shape;107;p25"/>
          <p:cNvSpPr txBox="1"/>
          <p:nvPr/>
        </p:nvSpPr>
        <p:spPr>
          <a:xfrm rot="-5400000">
            <a:off x="-300150" y="3975850"/>
            <a:ext cx="828900" cy="123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800" dirty="0">
                <a:solidFill>
                  <a:schemeClr val="dk1"/>
                </a:solidFill>
                <a:latin typeface="Space Grotesk Medium"/>
                <a:ea typeface="Space Grotesk Medium"/>
                <a:cs typeface="Space Grotesk Medium"/>
                <a:sym typeface="Space Grotesk Medium"/>
              </a:rPr>
              <a:t>11/14/2025</a:t>
            </a:r>
            <a:endParaRPr sz="800" dirty="0">
              <a:solidFill>
                <a:schemeClr val="dk1"/>
              </a:solidFill>
              <a:latin typeface="Space Grotesk Medium"/>
              <a:ea typeface="Space Grotesk Medium"/>
              <a:cs typeface="Space Grotesk Medium"/>
              <a:sym typeface="Space Grotesk Medium"/>
            </a:endParaRPr>
          </a:p>
        </p:txBody>
      </p:sp>
      <p:cxnSp>
        <p:nvCxnSpPr>
          <p:cNvPr id="108" name="Google Shape;108;p25"/>
          <p:cNvCxnSpPr>
            <a:stCxn id="107" idx="1"/>
          </p:cNvCxnSpPr>
          <p:nvPr/>
        </p:nvCxnSpPr>
        <p:spPr>
          <a:xfrm>
            <a:off x="114300" y="4451800"/>
            <a:ext cx="0" cy="749100"/>
          </a:xfrm>
          <a:prstGeom prst="straightConnector1">
            <a:avLst/>
          </a:prstGeom>
          <a:noFill/>
          <a:ln w="9525" cap="flat" cmpd="sng">
            <a:solidFill>
              <a:schemeClr val="dk1"/>
            </a:solidFill>
            <a:prstDash val="solid"/>
            <a:round/>
            <a:headEnd type="none" w="med" len="med"/>
            <a:tailEnd type="none" w="med" len="med"/>
          </a:ln>
        </p:spPr>
      </p:cxnSp>
      <p:cxnSp>
        <p:nvCxnSpPr>
          <p:cNvPr id="109" name="Google Shape;109;p25"/>
          <p:cNvCxnSpPr/>
          <p:nvPr/>
        </p:nvCxnSpPr>
        <p:spPr>
          <a:xfrm>
            <a:off x="5219400" y="3838650"/>
            <a:ext cx="36960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9D787394-DB01-09DC-DC71-1E2DD5448A0B}"/>
            </a:ext>
          </a:extLst>
        </p:cNvPr>
        <p:cNvGrpSpPr/>
        <p:nvPr/>
      </p:nvGrpSpPr>
      <p:grpSpPr>
        <a:xfrm>
          <a:off x="0" y="0"/>
          <a:ext cx="0" cy="0"/>
          <a:chOff x="0" y="0"/>
          <a:chExt cx="0" cy="0"/>
        </a:xfrm>
      </p:grpSpPr>
      <p:sp>
        <p:nvSpPr>
          <p:cNvPr id="263" name="Google Shape;263;p36">
            <a:extLst>
              <a:ext uri="{FF2B5EF4-FFF2-40B4-BE49-F238E27FC236}">
                <a16:creationId xmlns:a16="http://schemas.microsoft.com/office/drawing/2014/main" id="{4B66FB55-6F81-137C-0C25-DA0FAE6C6DB5}"/>
              </a:ext>
            </a:extLst>
          </p:cNvPr>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Roadmap and Budget</a:t>
            </a:r>
            <a:endParaRPr dirty="0"/>
          </a:p>
        </p:txBody>
      </p:sp>
      <p:sp>
        <p:nvSpPr>
          <p:cNvPr id="2" name="Google Shape;188;p30">
            <a:extLst>
              <a:ext uri="{FF2B5EF4-FFF2-40B4-BE49-F238E27FC236}">
                <a16:creationId xmlns:a16="http://schemas.microsoft.com/office/drawing/2014/main" id="{CE08B991-0C7C-8B10-D051-84417F6B50F9}"/>
              </a:ext>
            </a:extLst>
          </p:cNvPr>
          <p:cNvSpPr txBox="1">
            <a:spLocks/>
          </p:cNvSpPr>
          <p:nvPr/>
        </p:nvSpPr>
        <p:spPr>
          <a:xfrm>
            <a:off x="741216" y="932918"/>
            <a:ext cx="8084169" cy="363908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Clr>
                <a:schemeClr val="tx1"/>
              </a:buClr>
              <a:buFont typeface="Arial" panose="020B0604020202020204" pitchFamily="34" charset="0"/>
              <a:buChar char="•"/>
            </a:pPr>
            <a:endParaRPr lang="en-US" sz="1200" dirty="0">
              <a:solidFill>
                <a:schemeClr val="tx1"/>
              </a:solidFill>
            </a:endParaRPr>
          </a:p>
          <a:p>
            <a:pPr>
              <a:buClr>
                <a:schemeClr val="tx1"/>
              </a:buClr>
            </a:pPr>
            <a:endParaRPr lang="en-US" sz="1100" b="1" dirty="0">
              <a:solidFill>
                <a:schemeClr val="tx1"/>
              </a:solidFill>
            </a:endParaRPr>
          </a:p>
          <a:p>
            <a:pPr marL="457200" indent="-317500">
              <a:buClr>
                <a:schemeClr val="tx1"/>
              </a:buClr>
              <a:buSzPts val="1400"/>
              <a:buFont typeface="Arial"/>
              <a:buChar char="●"/>
            </a:pPr>
            <a:endParaRPr lang="en-US" sz="1100" dirty="0">
              <a:solidFill>
                <a:schemeClr val="tx1"/>
              </a:solidFill>
            </a:endParaRPr>
          </a:p>
          <a:p>
            <a:pPr marL="457200" indent="-317500">
              <a:buClr>
                <a:schemeClr val="tx1"/>
              </a:buClr>
              <a:buSzPts val="1400"/>
              <a:buFont typeface="Arial"/>
              <a:buChar char="●"/>
            </a:pPr>
            <a:endParaRPr lang="en-US" dirty="0">
              <a:solidFill>
                <a:schemeClr val="tx1"/>
              </a:solidFill>
            </a:endParaRPr>
          </a:p>
        </p:txBody>
      </p:sp>
      <p:graphicFrame>
        <p:nvGraphicFramePr>
          <p:cNvPr id="11" name="Table 10">
            <a:extLst>
              <a:ext uri="{FF2B5EF4-FFF2-40B4-BE49-F238E27FC236}">
                <a16:creationId xmlns:a16="http://schemas.microsoft.com/office/drawing/2014/main" id="{E1E77449-A7B1-D7D9-6110-01CF0E243801}"/>
              </a:ext>
            </a:extLst>
          </p:cNvPr>
          <p:cNvGraphicFramePr>
            <a:graphicFrameLocks noGrp="1"/>
          </p:cNvGraphicFramePr>
          <p:nvPr>
            <p:extLst>
              <p:ext uri="{D42A27DB-BD31-4B8C-83A1-F6EECF244321}">
                <p14:modId xmlns:p14="http://schemas.microsoft.com/office/powerpoint/2010/main" val="2665587739"/>
              </p:ext>
            </p:extLst>
          </p:nvPr>
        </p:nvGraphicFramePr>
        <p:xfrm>
          <a:off x="1492200" y="2167295"/>
          <a:ext cx="6582200" cy="2199640"/>
        </p:xfrm>
        <a:graphic>
          <a:graphicData uri="http://schemas.openxmlformats.org/drawingml/2006/table">
            <a:tbl>
              <a:tblPr firstRow="1" bandRow="1">
                <a:tableStyleId>{C32AD42D-4185-405D-816C-B6E1FD7B91AA}</a:tableStyleId>
              </a:tblPr>
              <a:tblGrid>
                <a:gridCol w="2100252">
                  <a:extLst>
                    <a:ext uri="{9D8B030D-6E8A-4147-A177-3AD203B41FA5}">
                      <a16:colId xmlns:a16="http://schemas.microsoft.com/office/drawing/2014/main" val="725578189"/>
                    </a:ext>
                  </a:extLst>
                </a:gridCol>
                <a:gridCol w="1143000">
                  <a:extLst>
                    <a:ext uri="{9D8B030D-6E8A-4147-A177-3AD203B41FA5}">
                      <a16:colId xmlns:a16="http://schemas.microsoft.com/office/drawing/2014/main" val="3670363758"/>
                    </a:ext>
                  </a:extLst>
                </a:gridCol>
                <a:gridCol w="727364">
                  <a:extLst>
                    <a:ext uri="{9D8B030D-6E8A-4147-A177-3AD203B41FA5}">
                      <a16:colId xmlns:a16="http://schemas.microsoft.com/office/drawing/2014/main" val="133060507"/>
                    </a:ext>
                  </a:extLst>
                </a:gridCol>
                <a:gridCol w="2611584">
                  <a:extLst>
                    <a:ext uri="{9D8B030D-6E8A-4147-A177-3AD203B41FA5}">
                      <a16:colId xmlns:a16="http://schemas.microsoft.com/office/drawing/2014/main" val="1681920088"/>
                    </a:ext>
                  </a:extLst>
                </a:gridCol>
              </a:tblGrid>
              <a:tr h="370840">
                <a:tc>
                  <a:txBody>
                    <a:bodyPr/>
                    <a:lstStyle/>
                    <a:p>
                      <a:pPr>
                        <a:buNone/>
                      </a:pPr>
                      <a:r>
                        <a:rPr lang="en-US" sz="1200" dirty="0">
                          <a:solidFill>
                            <a:schemeClr val="tx1"/>
                          </a:solidFill>
                        </a:rPr>
                        <a:t>Phase</a:t>
                      </a:r>
                    </a:p>
                  </a:txBody>
                  <a:tcPr anchor="ctr"/>
                </a:tc>
                <a:tc>
                  <a:txBody>
                    <a:bodyPr/>
                    <a:lstStyle/>
                    <a:p>
                      <a:pPr>
                        <a:buNone/>
                      </a:pPr>
                      <a:r>
                        <a:rPr lang="en-US" sz="1200" dirty="0">
                          <a:solidFill>
                            <a:schemeClr val="tx1"/>
                          </a:solidFill>
                        </a:rPr>
                        <a:t>Est. Timeline</a:t>
                      </a:r>
                    </a:p>
                  </a:txBody>
                  <a:tcPr anchor="ctr"/>
                </a:tc>
                <a:tc>
                  <a:txBody>
                    <a:bodyPr/>
                    <a:lstStyle/>
                    <a:p>
                      <a:pPr>
                        <a:buNone/>
                      </a:pPr>
                      <a:r>
                        <a:rPr lang="en-US" sz="1200" dirty="0">
                          <a:solidFill>
                            <a:schemeClr val="tx1"/>
                          </a:solidFill>
                        </a:rPr>
                        <a:t>Cost</a:t>
                      </a:r>
                    </a:p>
                  </a:txBody>
                  <a:tcPr anchor="ctr"/>
                </a:tc>
                <a:tc>
                  <a:txBody>
                    <a:bodyPr/>
                    <a:lstStyle/>
                    <a:p>
                      <a:pPr>
                        <a:buNone/>
                      </a:pPr>
                      <a:r>
                        <a:rPr lang="en-US" sz="1200" dirty="0">
                          <a:solidFill>
                            <a:schemeClr val="tx1"/>
                          </a:solidFill>
                        </a:rPr>
                        <a:t>Deliverables</a:t>
                      </a:r>
                    </a:p>
                  </a:txBody>
                  <a:tcPr anchor="ctr"/>
                </a:tc>
                <a:extLst>
                  <a:ext uri="{0D108BD9-81ED-4DB2-BD59-A6C34878D82A}">
                    <a16:rowId xmlns:a16="http://schemas.microsoft.com/office/drawing/2014/main" val="3940412950"/>
                  </a:ext>
                </a:extLst>
              </a:tr>
              <a:tr h="370840">
                <a:tc>
                  <a:txBody>
                    <a:bodyPr/>
                    <a:lstStyle/>
                    <a:p>
                      <a:pPr>
                        <a:buNone/>
                      </a:pPr>
                      <a:r>
                        <a:rPr lang="en-US" sz="1200" b="1" dirty="0">
                          <a:solidFill>
                            <a:schemeClr val="tx1"/>
                          </a:solidFill>
                        </a:rPr>
                        <a:t>Phase 1: Mesh Foundation &amp; Integration</a:t>
                      </a:r>
                      <a:endParaRPr lang="en-US" sz="1200" dirty="0">
                        <a:solidFill>
                          <a:schemeClr val="tx1"/>
                        </a:solidFill>
                      </a:endParaRPr>
                    </a:p>
                  </a:txBody>
                  <a:tcPr anchor="ctr"/>
                </a:tc>
                <a:tc>
                  <a:txBody>
                    <a:bodyPr/>
                    <a:lstStyle/>
                    <a:p>
                      <a:pPr>
                        <a:buNone/>
                      </a:pPr>
                      <a:endParaRPr lang="en-US" sz="1200" dirty="0">
                        <a:solidFill>
                          <a:schemeClr val="tx1"/>
                        </a:solidFill>
                      </a:endParaRPr>
                    </a:p>
                  </a:txBody>
                  <a:tcPr anchor="ctr"/>
                </a:tc>
                <a:tc>
                  <a:txBody>
                    <a:bodyPr/>
                    <a:lstStyle/>
                    <a:p>
                      <a:pPr>
                        <a:buNone/>
                      </a:pPr>
                      <a:r>
                        <a:rPr lang="en-US" sz="1200" dirty="0">
                          <a:solidFill>
                            <a:schemeClr val="tx1"/>
                          </a:solidFill>
                        </a:rPr>
                        <a:t>$175K</a:t>
                      </a:r>
                    </a:p>
                  </a:txBody>
                  <a:tcPr anchor="ctr"/>
                </a:tc>
                <a:tc>
                  <a:txBody>
                    <a:bodyPr/>
                    <a:lstStyle/>
                    <a:p>
                      <a:pPr>
                        <a:buNone/>
                      </a:pPr>
                      <a:r>
                        <a:rPr lang="en-US" sz="1200" dirty="0">
                          <a:solidFill>
                            <a:schemeClr val="tx1"/>
                          </a:solidFill>
                        </a:rPr>
                        <a:t>Snowflake setup, standardize schemas/nodes, ETL pipelines </a:t>
                      </a:r>
                    </a:p>
                  </a:txBody>
                  <a:tcPr anchor="ctr"/>
                </a:tc>
                <a:extLst>
                  <a:ext uri="{0D108BD9-81ED-4DB2-BD59-A6C34878D82A}">
                    <a16:rowId xmlns:a16="http://schemas.microsoft.com/office/drawing/2014/main" val="2803293614"/>
                  </a:ext>
                </a:extLst>
              </a:tr>
              <a:tr h="370840">
                <a:tc>
                  <a:txBody>
                    <a:bodyPr/>
                    <a:lstStyle/>
                    <a:p>
                      <a:pPr>
                        <a:buNone/>
                      </a:pPr>
                      <a:r>
                        <a:rPr lang="en-US" sz="1200" b="1" dirty="0">
                          <a:solidFill>
                            <a:schemeClr val="tx1"/>
                          </a:solidFill>
                        </a:rPr>
                        <a:t>Phase 2: Microservices Build</a:t>
                      </a:r>
                      <a:endParaRPr lang="en-US" sz="1200" dirty="0">
                        <a:solidFill>
                          <a:schemeClr val="tx1"/>
                        </a:solidFill>
                      </a:endParaRPr>
                    </a:p>
                  </a:txBody>
                  <a:tcPr anchor="ctr"/>
                </a:tc>
                <a:tc>
                  <a:txBody>
                    <a:bodyPr/>
                    <a:lstStyle/>
                    <a:p>
                      <a:pPr>
                        <a:buNone/>
                      </a:pPr>
                      <a:endParaRPr lang="en-US" sz="1200" dirty="0">
                        <a:solidFill>
                          <a:schemeClr val="tx1"/>
                        </a:solidFill>
                      </a:endParaRPr>
                    </a:p>
                  </a:txBody>
                  <a:tcPr anchor="ctr"/>
                </a:tc>
                <a:tc>
                  <a:txBody>
                    <a:bodyPr/>
                    <a:lstStyle/>
                    <a:p>
                      <a:pPr>
                        <a:buNone/>
                      </a:pPr>
                      <a:r>
                        <a:rPr lang="en-US" sz="1200" dirty="0">
                          <a:solidFill>
                            <a:schemeClr val="tx1"/>
                          </a:solidFill>
                        </a:rPr>
                        <a:t>$175K</a:t>
                      </a:r>
                    </a:p>
                  </a:txBody>
                  <a:tcPr anchor="ctr"/>
                </a:tc>
                <a:tc>
                  <a:txBody>
                    <a:bodyPr/>
                    <a:lstStyle/>
                    <a:p>
                      <a:pPr>
                        <a:buNone/>
                      </a:pPr>
                      <a:r>
                        <a:rPr lang="en-US" sz="1200" dirty="0">
                          <a:solidFill>
                            <a:schemeClr val="tx1"/>
                          </a:solidFill>
                        </a:rPr>
                        <a:t>Serverless/Python Framework, Orchestration, Pilot ML/LLM Models </a:t>
                      </a:r>
                    </a:p>
                  </a:txBody>
                  <a:tcPr anchor="ctr"/>
                </a:tc>
                <a:extLst>
                  <a:ext uri="{0D108BD9-81ED-4DB2-BD59-A6C34878D82A}">
                    <a16:rowId xmlns:a16="http://schemas.microsoft.com/office/drawing/2014/main" val="1348434607"/>
                  </a:ext>
                </a:extLst>
              </a:tr>
              <a:tr h="370840">
                <a:tc>
                  <a:txBody>
                    <a:bodyPr/>
                    <a:lstStyle/>
                    <a:p>
                      <a:pPr>
                        <a:buNone/>
                      </a:pPr>
                      <a:r>
                        <a:rPr lang="en-US" sz="1200" b="1" dirty="0">
                          <a:solidFill>
                            <a:schemeClr val="tx1"/>
                          </a:solidFill>
                        </a:rPr>
                        <a:t>Phase 3: Pilot &amp; Optimization</a:t>
                      </a:r>
                      <a:endParaRPr lang="en-US" sz="1200" dirty="0">
                        <a:solidFill>
                          <a:schemeClr val="tx1"/>
                        </a:solidFill>
                      </a:endParaRPr>
                    </a:p>
                  </a:txBody>
                  <a:tcPr anchor="ctr"/>
                </a:tc>
                <a:tc>
                  <a:txBody>
                    <a:bodyPr/>
                    <a:lstStyle/>
                    <a:p>
                      <a:pPr>
                        <a:buNone/>
                      </a:pPr>
                      <a:endParaRPr lang="en-US" sz="1200" dirty="0">
                        <a:solidFill>
                          <a:schemeClr val="tx1"/>
                        </a:solidFill>
                      </a:endParaRPr>
                    </a:p>
                  </a:txBody>
                  <a:tcPr anchor="ctr"/>
                </a:tc>
                <a:tc>
                  <a:txBody>
                    <a:bodyPr/>
                    <a:lstStyle/>
                    <a:p>
                      <a:pPr>
                        <a:buNone/>
                      </a:pPr>
                      <a:r>
                        <a:rPr lang="en-US" sz="1200" dirty="0">
                          <a:solidFill>
                            <a:schemeClr val="tx1"/>
                          </a:solidFill>
                        </a:rPr>
                        <a:t>$100K</a:t>
                      </a:r>
                    </a:p>
                  </a:txBody>
                  <a:tcPr anchor="ctr"/>
                </a:tc>
                <a:tc>
                  <a:txBody>
                    <a:bodyPr/>
                    <a:lstStyle/>
                    <a:p>
                      <a:pPr>
                        <a:buNone/>
                      </a:pPr>
                      <a:r>
                        <a:rPr lang="en-US" sz="1200" dirty="0">
                          <a:solidFill>
                            <a:schemeClr val="tx1"/>
                          </a:solidFill>
                        </a:rPr>
                        <a:t>Deploy to 1-2 deal teams/groups, refine models, feedback loop</a:t>
                      </a:r>
                    </a:p>
                  </a:txBody>
                  <a:tcPr anchor="ctr"/>
                </a:tc>
                <a:extLst>
                  <a:ext uri="{0D108BD9-81ED-4DB2-BD59-A6C34878D82A}">
                    <a16:rowId xmlns:a16="http://schemas.microsoft.com/office/drawing/2014/main" val="213513591"/>
                  </a:ext>
                </a:extLst>
              </a:tr>
              <a:tr h="370840">
                <a:tc>
                  <a:txBody>
                    <a:bodyPr/>
                    <a:lstStyle/>
                    <a:p>
                      <a:pPr>
                        <a:buNone/>
                      </a:pPr>
                      <a:r>
                        <a:rPr lang="en-US" sz="1200" b="1" dirty="0">
                          <a:solidFill>
                            <a:schemeClr val="tx1"/>
                          </a:solidFill>
                        </a:rPr>
                        <a:t>Training &amp; Change Management</a:t>
                      </a:r>
                      <a:endParaRPr lang="en-US" sz="1200" dirty="0">
                        <a:solidFill>
                          <a:schemeClr val="tx1"/>
                        </a:solidFill>
                      </a:endParaRPr>
                    </a:p>
                  </a:txBody>
                  <a:tcPr anchor="ctr"/>
                </a:tc>
                <a:tc>
                  <a:txBody>
                    <a:bodyPr/>
                    <a:lstStyle/>
                    <a:p>
                      <a:pPr>
                        <a:buNone/>
                      </a:pPr>
                      <a:r>
                        <a:rPr lang="en-US" sz="1200" dirty="0">
                          <a:solidFill>
                            <a:schemeClr val="tx1"/>
                          </a:solidFill>
                        </a:rPr>
                        <a:t>Ongoing</a:t>
                      </a:r>
                    </a:p>
                  </a:txBody>
                  <a:tcPr anchor="ctr"/>
                </a:tc>
                <a:tc>
                  <a:txBody>
                    <a:bodyPr/>
                    <a:lstStyle/>
                    <a:p>
                      <a:pPr>
                        <a:buNone/>
                      </a:pPr>
                      <a:r>
                        <a:rPr lang="en-US" sz="1200" dirty="0">
                          <a:solidFill>
                            <a:schemeClr val="tx1"/>
                          </a:solidFill>
                        </a:rPr>
                        <a:t>$50K</a:t>
                      </a:r>
                    </a:p>
                  </a:txBody>
                  <a:tcPr anchor="ctr"/>
                </a:tc>
                <a:tc>
                  <a:txBody>
                    <a:bodyPr/>
                    <a:lstStyle/>
                    <a:p>
                      <a:pPr>
                        <a:buNone/>
                      </a:pPr>
                      <a:r>
                        <a:rPr lang="en-US" sz="1200" dirty="0">
                          <a:solidFill>
                            <a:schemeClr val="tx1"/>
                          </a:solidFill>
                        </a:rPr>
                        <a:t>User onboarding, training, governance, adoption support</a:t>
                      </a:r>
                    </a:p>
                  </a:txBody>
                  <a:tcPr anchor="ctr"/>
                </a:tc>
                <a:extLst>
                  <a:ext uri="{0D108BD9-81ED-4DB2-BD59-A6C34878D82A}">
                    <a16:rowId xmlns:a16="http://schemas.microsoft.com/office/drawing/2014/main" val="1220650756"/>
                  </a:ext>
                </a:extLst>
              </a:tr>
            </a:tbl>
          </a:graphicData>
        </a:graphic>
      </p:graphicFrame>
      <p:grpSp>
        <p:nvGrpSpPr>
          <p:cNvPr id="12" name="Google Shape;1119;p45">
            <a:extLst>
              <a:ext uri="{FF2B5EF4-FFF2-40B4-BE49-F238E27FC236}">
                <a16:creationId xmlns:a16="http://schemas.microsoft.com/office/drawing/2014/main" id="{75EB281D-7F14-F5C2-263E-0CC740911FDA}"/>
              </a:ext>
            </a:extLst>
          </p:cNvPr>
          <p:cNvGrpSpPr/>
          <p:nvPr/>
        </p:nvGrpSpPr>
        <p:grpSpPr>
          <a:xfrm rot="5400000">
            <a:off x="-369952" y="3024194"/>
            <a:ext cx="2195220" cy="473851"/>
            <a:chOff x="3415025" y="563200"/>
            <a:chExt cx="1595286" cy="154800"/>
          </a:xfrm>
        </p:grpSpPr>
        <p:sp>
          <p:nvSpPr>
            <p:cNvPr id="13" name="Google Shape;1120;p45">
              <a:extLst>
                <a:ext uri="{FF2B5EF4-FFF2-40B4-BE49-F238E27FC236}">
                  <a16:creationId xmlns:a16="http://schemas.microsoft.com/office/drawing/2014/main" id="{F33300CF-A201-5CE0-A627-A324DEBF79B6}"/>
                </a:ext>
              </a:extLst>
            </p:cNvPr>
            <p:cNvSpPr/>
            <p:nvPr/>
          </p:nvSpPr>
          <p:spPr>
            <a:xfrm>
              <a:off x="3415025" y="563200"/>
              <a:ext cx="381000" cy="154800"/>
            </a:xfrm>
            <a:prstGeom prst="chevron">
              <a:avLst>
                <a:gd name="adj" fmla="val 50000"/>
              </a:avLst>
            </a:pr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chemeClr val="lt1"/>
                </a:solidFill>
                <a:latin typeface="Inter"/>
                <a:ea typeface="Inter"/>
                <a:cs typeface="Inter"/>
                <a:sym typeface="Inter"/>
              </a:endParaRPr>
            </a:p>
          </p:txBody>
        </p:sp>
        <p:sp>
          <p:nvSpPr>
            <p:cNvPr id="14" name="Google Shape;1121;p45">
              <a:extLst>
                <a:ext uri="{FF2B5EF4-FFF2-40B4-BE49-F238E27FC236}">
                  <a16:creationId xmlns:a16="http://schemas.microsoft.com/office/drawing/2014/main" id="{0077772A-8548-BA0E-7F9B-BE3E059D2F03}"/>
                </a:ext>
              </a:extLst>
            </p:cNvPr>
            <p:cNvSpPr/>
            <p:nvPr/>
          </p:nvSpPr>
          <p:spPr>
            <a:xfrm>
              <a:off x="3718596" y="563200"/>
              <a:ext cx="381000" cy="154800"/>
            </a:xfrm>
            <a:prstGeom prst="chevron">
              <a:avLst>
                <a:gd name="adj" fmla="val 50000"/>
              </a:avLst>
            </a:prstGeom>
            <a:solidFill>
              <a:schemeClr val="bg1">
                <a:lumMod val="75000"/>
                <a:lumOff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chemeClr val="lt1"/>
                </a:solidFill>
                <a:latin typeface="Inter"/>
                <a:ea typeface="Inter"/>
                <a:cs typeface="Inter"/>
                <a:sym typeface="Inter"/>
              </a:endParaRPr>
            </a:p>
          </p:txBody>
        </p:sp>
        <p:sp>
          <p:nvSpPr>
            <p:cNvPr id="15" name="Google Shape;1122;p45">
              <a:extLst>
                <a:ext uri="{FF2B5EF4-FFF2-40B4-BE49-F238E27FC236}">
                  <a16:creationId xmlns:a16="http://schemas.microsoft.com/office/drawing/2014/main" id="{473DAA2F-F404-D0D5-D710-F1AA00D447BA}"/>
                </a:ext>
              </a:extLst>
            </p:cNvPr>
            <p:cNvSpPr/>
            <p:nvPr/>
          </p:nvSpPr>
          <p:spPr>
            <a:xfrm>
              <a:off x="4022168" y="563200"/>
              <a:ext cx="381000" cy="1548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chemeClr val="lt1"/>
                </a:solidFill>
                <a:latin typeface="Inter"/>
                <a:ea typeface="Inter"/>
                <a:cs typeface="Inter"/>
                <a:sym typeface="Inter"/>
              </a:endParaRPr>
            </a:p>
          </p:txBody>
        </p:sp>
        <p:sp>
          <p:nvSpPr>
            <p:cNvPr id="16" name="Google Shape;1123;p45">
              <a:extLst>
                <a:ext uri="{FF2B5EF4-FFF2-40B4-BE49-F238E27FC236}">
                  <a16:creationId xmlns:a16="http://schemas.microsoft.com/office/drawing/2014/main" id="{E92C3A3C-462F-4FB1-A5D6-46CA29FA45AD}"/>
                </a:ext>
              </a:extLst>
            </p:cNvPr>
            <p:cNvSpPr/>
            <p:nvPr/>
          </p:nvSpPr>
          <p:spPr>
            <a:xfrm>
              <a:off x="4325739" y="563200"/>
              <a:ext cx="381000" cy="154800"/>
            </a:xfrm>
            <a:prstGeom prst="chevron">
              <a:avLst>
                <a:gd name="adj" fmla="val 50000"/>
              </a:avLst>
            </a:prstGeom>
            <a:solidFill>
              <a:schemeClr val="bg1">
                <a:lumMod val="75000"/>
                <a:lumOff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chemeClr val="lt1"/>
                </a:solidFill>
                <a:latin typeface="Inter"/>
                <a:ea typeface="Inter"/>
                <a:cs typeface="Inter"/>
                <a:sym typeface="Inter"/>
              </a:endParaRPr>
            </a:p>
          </p:txBody>
        </p:sp>
        <p:sp>
          <p:nvSpPr>
            <p:cNvPr id="267" name="Google Shape;1124;p45">
              <a:extLst>
                <a:ext uri="{FF2B5EF4-FFF2-40B4-BE49-F238E27FC236}">
                  <a16:creationId xmlns:a16="http://schemas.microsoft.com/office/drawing/2014/main" id="{C1499409-5618-AA44-0C5B-3E4FCBC1AD2A}"/>
                </a:ext>
              </a:extLst>
            </p:cNvPr>
            <p:cNvSpPr/>
            <p:nvPr/>
          </p:nvSpPr>
          <p:spPr>
            <a:xfrm>
              <a:off x="4629311" y="563200"/>
              <a:ext cx="381000" cy="154800"/>
            </a:xfrm>
            <a:prstGeom prst="chevron">
              <a:avLst>
                <a:gd name="adj" fmla="val 50000"/>
              </a:avLst>
            </a:pr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chemeClr val="lt1"/>
                </a:solidFill>
                <a:latin typeface="Inter"/>
                <a:ea typeface="Inter"/>
                <a:cs typeface="Inter"/>
                <a:sym typeface="Inter"/>
              </a:endParaRPr>
            </a:p>
          </p:txBody>
        </p:sp>
      </p:grpSp>
      <p:pic>
        <p:nvPicPr>
          <p:cNvPr id="276" name="Picture 275">
            <a:extLst>
              <a:ext uri="{FF2B5EF4-FFF2-40B4-BE49-F238E27FC236}">
                <a16:creationId xmlns:a16="http://schemas.microsoft.com/office/drawing/2014/main" id="{ACFF31B3-B824-4F5F-7C95-E094E4CD9111}"/>
              </a:ext>
            </a:extLst>
          </p:cNvPr>
          <p:cNvPicPr>
            <a:picLocks noChangeAspect="1"/>
          </p:cNvPicPr>
          <p:nvPr/>
        </p:nvPicPr>
        <p:blipFill>
          <a:blip r:embed="rId3"/>
          <a:stretch>
            <a:fillRect/>
          </a:stretch>
        </p:blipFill>
        <p:spPr>
          <a:xfrm>
            <a:off x="5461598" y="193877"/>
            <a:ext cx="2542965" cy="1637180"/>
          </a:xfrm>
          <a:prstGeom prst="rect">
            <a:avLst/>
          </a:prstGeom>
        </p:spPr>
      </p:pic>
    </p:spTree>
    <p:extLst>
      <p:ext uri="{BB962C8B-B14F-4D97-AF65-F5344CB8AC3E}">
        <p14:creationId xmlns:p14="http://schemas.microsoft.com/office/powerpoint/2010/main" val="336233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D411C516-D687-994A-3A90-1C1617C38C72}"/>
            </a:ext>
          </a:extLst>
        </p:cNvPr>
        <p:cNvGrpSpPr/>
        <p:nvPr/>
      </p:nvGrpSpPr>
      <p:grpSpPr>
        <a:xfrm>
          <a:off x="0" y="0"/>
          <a:ext cx="0" cy="0"/>
          <a:chOff x="0" y="0"/>
          <a:chExt cx="0" cy="0"/>
        </a:xfrm>
      </p:grpSpPr>
      <p:sp>
        <p:nvSpPr>
          <p:cNvPr id="263" name="Google Shape;263;p36">
            <a:extLst>
              <a:ext uri="{FF2B5EF4-FFF2-40B4-BE49-F238E27FC236}">
                <a16:creationId xmlns:a16="http://schemas.microsoft.com/office/drawing/2014/main" id="{90E192CC-4D30-317C-95D7-1A9E3D5AAECE}"/>
              </a:ext>
            </a:extLst>
          </p:cNvPr>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Conclusion</a:t>
            </a:r>
            <a:endParaRPr dirty="0"/>
          </a:p>
        </p:txBody>
      </p:sp>
      <p:sp>
        <p:nvSpPr>
          <p:cNvPr id="2" name="Google Shape;188;p30">
            <a:extLst>
              <a:ext uri="{FF2B5EF4-FFF2-40B4-BE49-F238E27FC236}">
                <a16:creationId xmlns:a16="http://schemas.microsoft.com/office/drawing/2014/main" id="{C3B447CF-98D3-7EA4-D147-84C6A4E6B3D7}"/>
              </a:ext>
            </a:extLst>
          </p:cNvPr>
          <p:cNvSpPr txBox="1">
            <a:spLocks/>
          </p:cNvSpPr>
          <p:nvPr/>
        </p:nvSpPr>
        <p:spPr>
          <a:xfrm>
            <a:off x="741216" y="932918"/>
            <a:ext cx="8084169" cy="363908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Clr>
                <a:schemeClr val="tx1"/>
              </a:buClr>
              <a:buFont typeface="Arial" panose="020B0604020202020204" pitchFamily="34" charset="0"/>
              <a:buChar char="•"/>
            </a:pPr>
            <a:endParaRPr lang="en-US" sz="1200" dirty="0">
              <a:solidFill>
                <a:schemeClr val="tx1"/>
              </a:solidFill>
            </a:endParaRPr>
          </a:p>
          <a:p>
            <a:pPr>
              <a:buClr>
                <a:schemeClr val="tx1"/>
              </a:buClr>
            </a:pPr>
            <a:endParaRPr lang="en-US" sz="1100" b="1" dirty="0">
              <a:solidFill>
                <a:schemeClr val="tx1"/>
              </a:solidFill>
            </a:endParaRPr>
          </a:p>
          <a:p>
            <a:pPr marL="457200" indent="-317500">
              <a:buClr>
                <a:schemeClr val="tx1"/>
              </a:buClr>
              <a:buSzPts val="1400"/>
              <a:buFont typeface="Arial"/>
              <a:buChar char="●"/>
            </a:pPr>
            <a:endParaRPr lang="en-US" sz="1100" dirty="0">
              <a:solidFill>
                <a:schemeClr val="tx1"/>
              </a:solidFill>
            </a:endParaRPr>
          </a:p>
          <a:p>
            <a:pPr marL="457200" indent="-317500">
              <a:buClr>
                <a:schemeClr val="tx1"/>
              </a:buClr>
              <a:buSzPts val="1400"/>
              <a:buFont typeface="Arial"/>
              <a:buChar char="●"/>
            </a:pPr>
            <a:endParaRPr lang="en-US" dirty="0">
              <a:solidFill>
                <a:schemeClr val="tx1"/>
              </a:solidFill>
            </a:endParaRPr>
          </a:p>
        </p:txBody>
      </p:sp>
      <p:sp>
        <p:nvSpPr>
          <p:cNvPr id="3" name="Google Shape;188;p30">
            <a:extLst>
              <a:ext uri="{FF2B5EF4-FFF2-40B4-BE49-F238E27FC236}">
                <a16:creationId xmlns:a16="http://schemas.microsoft.com/office/drawing/2014/main" id="{FB37CCE4-C586-7CE5-1D63-10726B287911}"/>
              </a:ext>
            </a:extLst>
          </p:cNvPr>
          <p:cNvSpPr txBox="1">
            <a:spLocks/>
          </p:cNvSpPr>
          <p:nvPr/>
        </p:nvSpPr>
        <p:spPr>
          <a:xfrm>
            <a:off x="318615" y="1048220"/>
            <a:ext cx="8084169" cy="38995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chemeClr val="tx1"/>
                </a:solidFill>
              </a:rPr>
              <a:t>Strategic Impact with Limited Resources</a:t>
            </a:r>
          </a:p>
          <a:p>
            <a:endParaRPr lang="en-US" b="1" dirty="0">
              <a:solidFill>
                <a:schemeClr val="tx1"/>
              </a:solidFill>
            </a:endParaRPr>
          </a:p>
          <a:p>
            <a:pPr marL="285750" indent="-285750">
              <a:buClr>
                <a:schemeClr val="tx1"/>
              </a:buClr>
              <a:buFont typeface="Arial" panose="020B0604020202020204" pitchFamily="34" charset="0"/>
              <a:buChar char="•"/>
            </a:pPr>
            <a:r>
              <a:rPr lang="en-US" b="1" dirty="0">
                <a:solidFill>
                  <a:schemeClr val="tx1"/>
                </a:solidFill>
              </a:rPr>
              <a:t>Reconfigure / Not Replace</a:t>
            </a:r>
            <a:r>
              <a:rPr lang="en-US" dirty="0">
                <a:solidFill>
                  <a:schemeClr val="tx1"/>
                </a:solidFill>
              </a:rPr>
              <a:t>: Modify the 4 core systems, save time &amp; money.</a:t>
            </a:r>
          </a:p>
          <a:p>
            <a:pPr marL="285750" indent="-285750">
              <a:buClr>
                <a:schemeClr val="tx1"/>
              </a:buClr>
              <a:buFont typeface="Arial" panose="020B0604020202020204" pitchFamily="34" charset="0"/>
              <a:buChar char="•"/>
            </a:pPr>
            <a:endParaRPr lang="en-US" b="1" dirty="0">
              <a:solidFill>
                <a:schemeClr val="tx1"/>
              </a:solidFill>
            </a:endParaRPr>
          </a:p>
          <a:p>
            <a:pPr marL="285750" indent="-285750">
              <a:buClr>
                <a:schemeClr val="tx1"/>
              </a:buClr>
              <a:buFont typeface="Arial" panose="020B0604020202020204" pitchFamily="34" charset="0"/>
              <a:buChar char="•"/>
            </a:pPr>
            <a:r>
              <a:rPr lang="en-US" b="1" dirty="0">
                <a:solidFill>
                  <a:schemeClr val="tx1"/>
                </a:solidFill>
              </a:rPr>
              <a:t>Unified Data Mesh</a:t>
            </a:r>
            <a:r>
              <a:rPr lang="en-US" dirty="0">
                <a:solidFill>
                  <a:schemeClr val="tx1"/>
                </a:solidFill>
              </a:rPr>
              <a:t>: Snowflake becomes the central hub for firm intelligence.</a:t>
            </a:r>
          </a:p>
          <a:p>
            <a:pPr marL="285750" indent="-285750">
              <a:buClr>
                <a:schemeClr val="tx1"/>
              </a:buClr>
              <a:buFont typeface="Arial" panose="020B0604020202020204" pitchFamily="34" charset="0"/>
              <a:buChar char="•"/>
            </a:pPr>
            <a:endParaRPr lang="en-US" b="1" dirty="0">
              <a:solidFill>
                <a:schemeClr val="tx1"/>
              </a:solidFill>
            </a:endParaRPr>
          </a:p>
          <a:p>
            <a:pPr marL="285750" indent="-285750">
              <a:buClr>
                <a:schemeClr val="tx1"/>
              </a:buClr>
              <a:buFont typeface="Arial" panose="020B0604020202020204" pitchFamily="34" charset="0"/>
              <a:buChar char="•"/>
            </a:pPr>
            <a:r>
              <a:rPr lang="en-US" b="1" dirty="0">
                <a:solidFill>
                  <a:schemeClr val="tx1"/>
                </a:solidFill>
              </a:rPr>
              <a:t>Scalable Architecture</a:t>
            </a:r>
            <a:r>
              <a:rPr lang="en-US" dirty="0">
                <a:solidFill>
                  <a:schemeClr val="tx1"/>
                </a:solidFill>
              </a:rPr>
              <a:t>: Mesh design and microservices supports future growth without rework.</a:t>
            </a:r>
          </a:p>
          <a:p>
            <a:pPr marL="285750" indent="-285750">
              <a:buClr>
                <a:schemeClr val="tx1"/>
              </a:buClr>
              <a:buFont typeface="Arial" panose="020B0604020202020204" pitchFamily="34" charset="0"/>
              <a:buChar char="•"/>
            </a:pPr>
            <a:endParaRPr lang="en-US" b="1" dirty="0">
              <a:solidFill>
                <a:schemeClr val="tx1"/>
              </a:solidFill>
            </a:endParaRPr>
          </a:p>
          <a:p>
            <a:pPr marL="285750" indent="-285750">
              <a:buClr>
                <a:schemeClr val="tx1"/>
              </a:buClr>
              <a:buFont typeface="Arial" panose="020B0604020202020204" pitchFamily="34" charset="0"/>
              <a:buChar char="•"/>
            </a:pPr>
            <a:r>
              <a:rPr lang="en-US" b="1" dirty="0">
                <a:solidFill>
                  <a:schemeClr val="tx1"/>
                </a:solidFill>
              </a:rPr>
              <a:t>Predictive Insights</a:t>
            </a:r>
            <a:r>
              <a:rPr lang="en-US" dirty="0">
                <a:solidFill>
                  <a:schemeClr val="tx1"/>
                </a:solidFill>
              </a:rPr>
              <a:t>: AI models surface actionable intelligence for associates.</a:t>
            </a:r>
          </a:p>
          <a:p>
            <a:pPr marL="285750" indent="-285750">
              <a:buClr>
                <a:schemeClr val="tx1"/>
              </a:buClr>
              <a:buFont typeface="Arial" panose="020B0604020202020204" pitchFamily="34" charset="0"/>
              <a:buChar char="•"/>
            </a:pPr>
            <a:endParaRPr lang="en-US" b="1" dirty="0">
              <a:solidFill>
                <a:schemeClr val="tx1"/>
              </a:solidFill>
            </a:endParaRPr>
          </a:p>
          <a:p>
            <a:pPr marL="285750" indent="-285750">
              <a:buClr>
                <a:schemeClr val="tx1"/>
              </a:buClr>
              <a:buFont typeface="Arial" panose="020B0604020202020204" pitchFamily="34" charset="0"/>
              <a:buChar char="•"/>
            </a:pPr>
            <a:r>
              <a:rPr lang="en-US" b="1" dirty="0">
                <a:solidFill>
                  <a:schemeClr val="tx1"/>
                </a:solidFill>
              </a:rPr>
              <a:t>Operational Efficiency</a:t>
            </a:r>
            <a:r>
              <a:rPr lang="en-US" dirty="0">
                <a:solidFill>
                  <a:schemeClr val="tx1"/>
                </a:solidFill>
              </a:rPr>
              <a:t>: Optimize team allocation and opportunity/deal prioritization.</a:t>
            </a:r>
          </a:p>
          <a:p>
            <a:pPr marL="285750" indent="-285750">
              <a:buClr>
                <a:schemeClr val="tx1"/>
              </a:buClr>
              <a:buFont typeface="Arial" panose="020B0604020202020204" pitchFamily="34" charset="0"/>
              <a:buChar char="•"/>
            </a:pPr>
            <a:endParaRPr lang="en-US" dirty="0">
              <a:solidFill>
                <a:schemeClr val="tx1"/>
              </a:solidFill>
            </a:endParaRPr>
          </a:p>
          <a:p>
            <a:pPr marL="285750" indent="-285750">
              <a:buClr>
                <a:schemeClr val="tx1"/>
              </a:buClr>
              <a:buFont typeface="Arial" panose="020B0604020202020204" pitchFamily="34" charset="0"/>
              <a:buChar char="•"/>
            </a:pPr>
            <a:endParaRPr lang="en-US" dirty="0">
              <a:solidFill>
                <a:schemeClr val="tx1"/>
              </a:solidFill>
            </a:endParaRPr>
          </a:p>
          <a:p>
            <a:pPr>
              <a:buClr>
                <a:schemeClr val="tx1"/>
              </a:buClr>
            </a:pPr>
            <a:r>
              <a:rPr lang="en-US" dirty="0">
                <a:solidFill>
                  <a:schemeClr val="tx1"/>
                </a:solidFill>
              </a:rPr>
              <a:t>This roadmap prioritizes integration and analytics over system replacement, leveraging existing assets for the highest return within ­budget constraints. Initial focus is on data unification, predictive modeling, and business insights, proven by minimal investment in interfaces and maximizing model ROI through Snowflake-centered architecture.</a:t>
            </a:r>
          </a:p>
          <a:p>
            <a:pPr marL="171450" indent="-171450">
              <a:buClr>
                <a:schemeClr val="tx1"/>
              </a:buClr>
              <a:buFont typeface="Arial" panose="020B0604020202020204" pitchFamily="34" charset="0"/>
              <a:buChar char="•"/>
            </a:pPr>
            <a:endParaRPr lang="en-US" sz="1200" dirty="0">
              <a:solidFill>
                <a:schemeClr val="tx1"/>
              </a:solidFill>
            </a:endParaRPr>
          </a:p>
          <a:p>
            <a:pPr>
              <a:buClr>
                <a:schemeClr val="tx1"/>
              </a:buClr>
            </a:pPr>
            <a:endParaRPr lang="en-US" sz="1100" b="1" dirty="0">
              <a:solidFill>
                <a:schemeClr val="tx1"/>
              </a:solidFill>
            </a:endParaRPr>
          </a:p>
          <a:p>
            <a:pPr marL="457200" indent="-317500">
              <a:buClr>
                <a:schemeClr val="tx1"/>
              </a:buClr>
              <a:buSzPts val="1400"/>
              <a:buFont typeface="Arial"/>
              <a:buChar char="●"/>
            </a:pPr>
            <a:endParaRPr lang="en-US" sz="1100" dirty="0">
              <a:solidFill>
                <a:schemeClr val="tx1"/>
              </a:solidFill>
            </a:endParaRPr>
          </a:p>
          <a:p>
            <a:pPr marL="457200" indent="-317500">
              <a:buClr>
                <a:schemeClr val="tx1"/>
              </a:buClr>
              <a:buSzPts val="1400"/>
              <a:buFont typeface="Arial"/>
              <a:buChar char="●"/>
            </a:pPr>
            <a:endParaRPr lang="en-US" dirty="0">
              <a:solidFill>
                <a:schemeClr val="tx1"/>
              </a:solidFill>
            </a:endParaRPr>
          </a:p>
        </p:txBody>
      </p:sp>
      <p:pic>
        <p:nvPicPr>
          <p:cNvPr id="4" name="Google Shape;199;p31" title="black-white-portrait-digital-nomads (2).jpg">
            <a:extLst>
              <a:ext uri="{FF2B5EF4-FFF2-40B4-BE49-F238E27FC236}">
                <a16:creationId xmlns:a16="http://schemas.microsoft.com/office/drawing/2014/main" id="{85FB0935-C067-6D7F-8DAD-E8E42602B204}"/>
              </a:ext>
            </a:extLst>
          </p:cNvPr>
          <p:cNvPicPr preferRelativeResize="0">
            <a:picLocks/>
          </p:cNvPicPr>
          <p:nvPr/>
        </p:nvPicPr>
        <p:blipFill rotWithShape="1">
          <a:blip r:embed="rId3">
            <a:alphaModFix/>
          </a:blip>
          <a:srcRect l="9303" r="9303"/>
          <a:stretch/>
        </p:blipFill>
        <p:spPr>
          <a:xfrm flipH="1">
            <a:off x="6174372" y="195682"/>
            <a:ext cx="2743200" cy="1186065"/>
          </a:xfrm>
          <a:prstGeom prst="rect">
            <a:avLst/>
          </a:prstGeom>
          <a:ln>
            <a:solidFill>
              <a:schemeClr val="tx1"/>
            </a:solidFill>
          </a:ln>
        </p:spPr>
      </p:pic>
    </p:spTree>
    <p:extLst>
      <p:ext uri="{BB962C8B-B14F-4D97-AF65-F5344CB8AC3E}">
        <p14:creationId xmlns:p14="http://schemas.microsoft.com/office/powerpoint/2010/main" val="417620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302E8361-8A04-3B40-89BB-D8F958AF0BD4}"/>
            </a:ext>
          </a:extLst>
        </p:cNvPr>
        <p:cNvGrpSpPr/>
        <p:nvPr/>
      </p:nvGrpSpPr>
      <p:grpSpPr>
        <a:xfrm>
          <a:off x="0" y="0"/>
          <a:ext cx="0" cy="0"/>
          <a:chOff x="0" y="0"/>
          <a:chExt cx="0" cy="0"/>
        </a:xfrm>
      </p:grpSpPr>
      <p:sp>
        <p:nvSpPr>
          <p:cNvPr id="263" name="Google Shape;263;p36">
            <a:extLst>
              <a:ext uri="{FF2B5EF4-FFF2-40B4-BE49-F238E27FC236}">
                <a16:creationId xmlns:a16="http://schemas.microsoft.com/office/drawing/2014/main" id="{08C78CCA-CA0F-F373-5A5B-142356741664}"/>
              </a:ext>
            </a:extLst>
          </p:cNvPr>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APPENDIX</a:t>
            </a:r>
            <a:endParaRPr dirty="0"/>
          </a:p>
        </p:txBody>
      </p:sp>
      <p:sp>
        <p:nvSpPr>
          <p:cNvPr id="2" name="Google Shape;188;p30">
            <a:extLst>
              <a:ext uri="{FF2B5EF4-FFF2-40B4-BE49-F238E27FC236}">
                <a16:creationId xmlns:a16="http://schemas.microsoft.com/office/drawing/2014/main" id="{37D2D493-E3D3-EA09-FB89-A6D973955DDE}"/>
              </a:ext>
            </a:extLst>
          </p:cNvPr>
          <p:cNvSpPr txBox="1">
            <a:spLocks/>
          </p:cNvSpPr>
          <p:nvPr/>
        </p:nvSpPr>
        <p:spPr>
          <a:xfrm>
            <a:off x="741216" y="932918"/>
            <a:ext cx="8084169" cy="363908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Clr>
                <a:schemeClr val="tx1"/>
              </a:buClr>
              <a:buFont typeface="Arial" panose="020B0604020202020204" pitchFamily="34" charset="0"/>
              <a:buChar char="•"/>
            </a:pPr>
            <a:endParaRPr lang="en-US" sz="1200" dirty="0">
              <a:solidFill>
                <a:schemeClr val="tx1"/>
              </a:solidFill>
            </a:endParaRPr>
          </a:p>
          <a:p>
            <a:pPr>
              <a:buClr>
                <a:schemeClr val="tx1"/>
              </a:buClr>
            </a:pPr>
            <a:endParaRPr lang="en-US" sz="1100" b="1" dirty="0">
              <a:solidFill>
                <a:schemeClr val="tx1"/>
              </a:solidFill>
            </a:endParaRPr>
          </a:p>
          <a:p>
            <a:pPr marL="457200" indent="-317500">
              <a:buClr>
                <a:schemeClr val="tx1"/>
              </a:buClr>
              <a:buSzPts val="1400"/>
              <a:buFont typeface="Arial"/>
              <a:buChar char="●"/>
            </a:pPr>
            <a:endParaRPr lang="en-US" sz="1100" dirty="0">
              <a:solidFill>
                <a:schemeClr val="tx1"/>
              </a:solidFill>
            </a:endParaRPr>
          </a:p>
          <a:p>
            <a:pPr marL="457200" indent="-317500">
              <a:buClr>
                <a:schemeClr val="tx1"/>
              </a:buClr>
              <a:buSzPts val="1400"/>
              <a:buFont typeface="Arial"/>
              <a:buChar char="●"/>
            </a:pPr>
            <a:endParaRPr lang="en-US" dirty="0">
              <a:solidFill>
                <a:schemeClr val="tx1"/>
              </a:solidFill>
            </a:endParaRPr>
          </a:p>
        </p:txBody>
      </p:sp>
    </p:spTree>
    <p:extLst>
      <p:ext uri="{BB962C8B-B14F-4D97-AF65-F5344CB8AC3E}">
        <p14:creationId xmlns:p14="http://schemas.microsoft.com/office/powerpoint/2010/main" val="3079778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ED5FD90E-7BAA-BCD8-E401-CD094BE5F8ED}"/>
            </a:ext>
          </a:extLst>
        </p:cNvPr>
        <p:cNvGrpSpPr/>
        <p:nvPr/>
      </p:nvGrpSpPr>
      <p:grpSpPr>
        <a:xfrm>
          <a:off x="0" y="0"/>
          <a:ext cx="0" cy="0"/>
          <a:chOff x="0" y="0"/>
          <a:chExt cx="0" cy="0"/>
        </a:xfrm>
      </p:grpSpPr>
      <p:sp>
        <p:nvSpPr>
          <p:cNvPr id="263" name="Google Shape;263;p36">
            <a:extLst>
              <a:ext uri="{FF2B5EF4-FFF2-40B4-BE49-F238E27FC236}">
                <a16:creationId xmlns:a16="http://schemas.microsoft.com/office/drawing/2014/main" id="{1712EC77-2460-4990-F536-E4B1E169A771}"/>
              </a:ext>
            </a:extLst>
          </p:cNvPr>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Workflow Orchestration</a:t>
            </a:r>
            <a:endParaRPr dirty="0"/>
          </a:p>
        </p:txBody>
      </p:sp>
      <p:sp>
        <p:nvSpPr>
          <p:cNvPr id="2" name="Google Shape;188;p30">
            <a:extLst>
              <a:ext uri="{FF2B5EF4-FFF2-40B4-BE49-F238E27FC236}">
                <a16:creationId xmlns:a16="http://schemas.microsoft.com/office/drawing/2014/main" id="{4BF353F8-17E4-99CC-59FD-232E784C4767}"/>
              </a:ext>
            </a:extLst>
          </p:cNvPr>
          <p:cNvSpPr txBox="1">
            <a:spLocks/>
          </p:cNvSpPr>
          <p:nvPr/>
        </p:nvSpPr>
        <p:spPr>
          <a:xfrm>
            <a:off x="741216" y="932918"/>
            <a:ext cx="8084169" cy="363908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pPr>
            <a:r>
              <a:rPr lang="en-US" b="1" dirty="0">
                <a:solidFill>
                  <a:schemeClr val="tx1"/>
                </a:solidFill>
              </a:rPr>
              <a:t>Workflow Example</a:t>
            </a:r>
          </a:p>
          <a:p>
            <a:pPr>
              <a:buClr>
                <a:schemeClr val="tx1"/>
              </a:buClr>
            </a:pPr>
            <a:endParaRPr lang="en-US" b="1" dirty="0">
              <a:solidFill>
                <a:schemeClr val="tx1"/>
              </a:solidFill>
            </a:endParaRPr>
          </a:p>
          <a:p>
            <a:pPr>
              <a:buClr>
                <a:schemeClr val="tx1"/>
              </a:buClr>
            </a:pPr>
            <a:r>
              <a:rPr lang="en-US" sz="1200" dirty="0">
                <a:solidFill>
                  <a:schemeClr val="tx1"/>
                </a:solidFill>
              </a:rPr>
              <a:t>When an advisory team starts a new mandate, Box stores deal docs, Salesforce tracks client touchpoints, Workday syncs team assignments, and Snowflake orchestrates analytics models for deal scoring, pricing, and relationship value predictions.</a:t>
            </a:r>
          </a:p>
          <a:p>
            <a:pPr marL="171450" indent="-171450">
              <a:buClr>
                <a:schemeClr val="tx1"/>
              </a:buClr>
              <a:buFont typeface="Arial" panose="020B0604020202020204" pitchFamily="34" charset="0"/>
              <a:buChar char="•"/>
            </a:pPr>
            <a:endParaRPr lang="en-US" sz="1200" dirty="0">
              <a:solidFill>
                <a:schemeClr val="tx1"/>
              </a:solidFill>
            </a:endParaRPr>
          </a:p>
          <a:p>
            <a:pPr>
              <a:buClr>
                <a:schemeClr val="tx1"/>
              </a:buClr>
            </a:pPr>
            <a:r>
              <a:rPr lang="en-US" b="1" dirty="0">
                <a:solidFill>
                  <a:schemeClr val="tx1"/>
                </a:solidFill>
              </a:rPr>
              <a:t>Event-Driven Architecture</a:t>
            </a:r>
          </a:p>
          <a:p>
            <a:pPr>
              <a:buClr>
                <a:schemeClr val="tx1"/>
              </a:buClr>
            </a:pPr>
            <a:endParaRPr lang="en-US" b="1" dirty="0">
              <a:solidFill>
                <a:schemeClr val="tx1"/>
              </a:solidFill>
            </a:endParaRPr>
          </a:p>
          <a:p>
            <a:pPr>
              <a:buClr>
                <a:schemeClr val="tx1"/>
              </a:buClr>
            </a:pPr>
            <a:r>
              <a:rPr lang="en-US" sz="1200" dirty="0">
                <a:solidFill>
                  <a:schemeClr val="tx1"/>
                </a:solidFill>
              </a:rPr>
              <a:t>The orchestration and triggering of events in this workflow would happen using an </a:t>
            </a:r>
            <a:r>
              <a:rPr lang="en-US" sz="1200" b="1" dirty="0">
                <a:solidFill>
                  <a:schemeClr val="tx1"/>
                </a:solidFill>
              </a:rPr>
              <a:t>event-driven architecture</a:t>
            </a:r>
            <a:r>
              <a:rPr lang="en-US" sz="1200" dirty="0">
                <a:solidFill>
                  <a:schemeClr val="tx1"/>
                </a:solidFill>
              </a:rPr>
              <a:t> where dedicated </a:t>
            </a:r>
            <a:r>
              <a:rPr lang="en-US" sz="1200" b="1" dirty="0">
                <a:solidFill>
                  <a:schemeClr val="tx1"/>
                </a:solidFill>
              </a:rPr>
              <a:t>event buses</a:t>
            </a:r>
            <a:r>
              <a:rPr lang="en-US" sz="1200" dirty="0">
                <a:solidFill>
                  <a:schemeClr val="tx1"/>
                </a:solidFill>
              </a:rPr>
              <a:t> (e.g., Amazon EventBridge, GCP Pub/Sub, Azure Event Grids) receive </a:t>
            </a:r>
            <a:r>
              <a:rPr lang="en-US" sz="1200" b="1" u="sng" dirty="0">
                <a:solidFill>
                  <a:schemeClr val="tx1"/>
                </a:solidFill>
              </a:rPr>
              <a:t>notifications</a:t>
            </a:r>
            <a:r>
              <a:rPr lang="en-US" sz="1200" dirty="0">
                <a:solidFill>
                  <a:schemeClr val="tx1"/>
                </a:solidFill>
              </a:rPr>
              <a:t> from source systems and route them to a serverless microservice, which then initiates the corresponding workflow in Snowflake. </a:t>
            </a:r>
          </a:p>
          <a:p>
            <a:pPr marL="171450" indent="-171450">
              <a:buClr>
                <a:schemeClr val="tx1"/>
              </a:buClr>
              <a:buFont typeface="Arial" panose="020B0604020202020204" pitchFamily="34" charset="0"/>
              <a:buChar char="•"/>
            </a:pPr>
            <a:endParaRPr lang="en-US" sz="1200" dirty="0">
              <a:solidFill>
                <a:schemeClr val="tx1"/>
              </a:solidFill>
            </a:endParaRPr>
          </a:p>
          <a:p>
            <a:pPr>
              <a:buClr>
                <a:schemeClr val="tx1"/>
              </a:buClr>
            </a:pPr>
            <a:r>
              <a:rPr lang="en-US" b="1" dirty="0">
                <a:solidFill>
                  <a:schemeClr val="tx1"/>
                </a:solidFill>
              </a:rPr>
              <a:t>Workflow Summary</a:t>
            </a:r>
          </a:p>
          <a:p>
            <a:pPr>
              <a:buClr>
                <a:schemeClr val="tx1"/>
              </a:buClr>
            </a:pPr>
            <a:endParaRPr lang="en-US" dirty="0">
              <a:solidFill>
                <a:schemeClr val="tx1"/>
              </a:solidFill>
            </a:endParaRPr>
          </a:p>
          <a:p>
            <a:pPr>
              <a:buClr>
                <a:schemeClr val="tx1"/>
              </a:buClr>
            </a:pPr>
            <a:r>
              <a:rPr lang="en-US" sz="1200" dirty="0">
                <a:solidFill>
                  <a:schemeClr val="tx1"/>
                </a:solidFill>
              </a:rPr>
              <a:t>Internal Systems (Box, Salesforce, Workday) </a:t>
            </a:r>
            <a:r>
              <a:rPr lang="en-US" sz="1200" dirty="0">
                <a:solidFill>
                  <a:srgbClr val="FFFF00"/>
                </a:solidFill>
              </a:rPr>
              <a:t>→</a:t>
            </a:r>
            <a:r>
              <a:rPr lang="en-US" sz="1200" dirty="0">
                <a:solidFill>
                  <a:schemeClr val="tx1"/>
                </a:solidFill>
              </a:rPr>
              <a:t> Event Bus (EventBridge/Pub/Sub/Event Grids) </a:t>
            </a:r>
            <a:r>
              <a:rPr lang="en-US" sz="1200" dirty="0">
                <a:solidFill>
                  <a:srgbClr val="FFFF00"/>
                </a:solidFill>
              </a:rPr>
              <a:t>→</a:t>
            </a:r>
            <a:r>
              <a:rPr lang="en-US" sz="1200" dirty="0">
                <a:solidFill>
                  <a:schemeClr val="tx1"/>
                </a:solidFill>
              </a:rPr>
              <a:t> Serverless Microservice (Lambda/Cloud Run/Azure Functions) → Snowflake Stored Procedure/Task → Analytics, LLM or ML Predictions → Signal, Score, Insight pushed to Salesforce or any requestor</a:t>
            </a:r>
          </a:p>
          <a:p>
            <a:pPr marL="171450" indent="-171450">
              <a:buClr>
                <a:schemeClr val="tx1"/>
              </a:buClr>
              <a:buFont typeface="Arial" panose="020B0604020202020204" pitchFamily="34" charset="0"/>
              <a:buChar char="•"/>
            </a:pPr>
            <a:endParaRPr lang="en-US" sz="1200" dirty="0">
              <a:solidFill>
                <a:schemeClr val="tx1"/>
              </a:solidFill>
            </a:endParaRPr>
          </a:p>
          <a:p>
            <a:pPr>
              <a:buClr>
                <a:schemeClr val="tx1"/>
              </a:buClr>
            </a:pPr>
            <a:endParaRPr lang="en-US" sz="1100" b="1" dirty="0">
              <a:solidFill>
                <a:schemeClr val="tx1"/>
              </a:solidFill>
            </a:endParaRPr>
          </a:p>
          <a:p>
            <a:pPr marL="457200" indent="-317500">
              <a:buClr>
                <a:schemeClr val="tx1"/>
              </a:buClr>
              <a:buSzPts val="1400"/>
              <a:buFont typeface="Arial"/>
              <a:buChar char="●"/>
            </a:pPr>
            <a:endParaRPr lang="en-US" sz="1100" dirty="0">
              <a:solidFill>
                <a:schemeClr val="tx1"/>
              </a:solidFill>
            </a:endParaRPr>
          </a:p>
          <a:p>
            <a:pPr marL="457200" indent="-317500">
              <a:buClr>
                <a:schemeClr val="tx1"/>
              </a:buClr>
              <a:buSzPts val="1400"/>
              <a:buFont typeface="Arial"/>
              <a:buChar char="●"/>
            </a:pPr>
            <a:endParaRPr lang="en-US" dirty="0">
              <a:solidFill>
                <a:schemeClr val="tx1"/>
              </a:solidFill>
            </a:endParaRPr>
          </a:p>
        </p:txBody>
      </p:sp>
      <p:grpSp>
        <p:nvGrpSpPr>
          <p:cNvPr id="3" name="Google Shape;1202;p45">
            <a:extLst>
              <a:ext uri="{FF2B5EF4-FFF2-40B4-BE49-F238E27FC236}">
                <a16:creationId xmlns:a16="http://schemas.microsoft.com/office/drawing/2014/main" id="{D154A4D7-C930-BCC3-4192-80E67AFF4A69}"/>
              </a:ext>
            </a:extLst>
          </p:cNvPr>
          <p:cNvGrpSpPr/>
          <p:nvPr/>
        </p:nvGrpSpPr>
        <p:grpSpPr>
          <a:xfrm>
            <a:off x="132874" y="1542236"/>
            <a:ext cx="476760" cy="396859"/>
            <a:chOff x="724225" y="1019530"/>
            <a:chExt cx="1086848" cy="754219"/>
          </a:xfrm>
        </p:grpSpPr>
        <p:sp>
          <p:nvSpPr>
            <p:cNvPr id="4" name="Google Shape;1203;p45">
              <a:extLst>
                <a:ext uri="{FF2B5EF4-FFF2-40B4-BE49-F238E27FC236}">
                  <a16:creationId xmlns:a16="http://schemas.microsoft.com/office/drawing/2014/main" id="{5D965CB1-CD22-8E2D-3161-CADCDD26F50A}"/>
                </a:ext>
              </a:extLst>
            </p:cNvPr>
            <p:cNvSpPr/>
            <p:nvPr/>
          </p:nvSpPr>
          <p:spPr>
            <a:xfrm>
              <a:off x="1733973" y="1019530"/>
              <a:ext cx="77100" cy="7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5" name="Google Shape;1204;p45">
              <a:extLst>
                <a:ext uri="{FF2B5EF4-FFF2-40B4-BE49-F238E27FC236}">
                  <a16:creationId xmlns:a16="http://schemas.microsoft.com/office/drawing/2014/main" id="{68320515-1583-3CA8-21F7-9F3FA2B6B69E}"/>
                </a:ext>
              </a:extLst>
            </p:cNvPr>
            <p:cNvSpPr/>
            <p:nvPr/>
          </p:nvSpPr>
          <p:spPr>
            <a:xfrm>
              <a:off x="1733973" y="1211791"/>
              <a:ext cx="77100" cy="7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6" name="Google Shape;1205;p45">
              <a:extLst>
                <a:ext uri="{FF2B5EF4-FFF2-40B4-BE49-F238E27FC236}">
                  <a16:creationId xmlns:a16="http://schemas.microsoft.com/office/drawing/2014/main" id="{B843F1B7-F54A-E975-55F9-E517520305D8}"/>
                </a:ext>
              </a:extLst>
            </p:cNvPr>
            <p:cNvSpPr/>
            <p:nvPr/>
          </p:nvSpPr>
          <p:spPr>
            <a:xfrm>
              <a:off x="1733973" y="1470943"/>
              <a:ext cx="77100" cy="7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7" name="Google Shape;1206;p45">
              <a:extLst>
                <a:ext uri="{FF2B5EF4-FFF2-40B4-BE49-F238E27FC236}">
                  <a16:creationId xmlns:a16="http://schemas.microsoft.com/office/drawing/2014/main" id="{F6A322B8-B426-1324-494F-BD827C01DD4E}"/>
                </a:ext>
              </a:extLst>
            </p:cNvPr>
            <p:cNvSpPr/>
            <p:nvPr/>
          </p:nvSpPr>
          <p:spPr>
            <a:xfrm>
              <a:off x="1733973" y="1696649"/>
              <a:ext cx="77100" cy="7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8" name="Google Shape;1207;p45">
              <a:extLst>
                <a:ext uri="{FF2B5EF4-FFF2-40B4-BE49-F238E27FC236}">
                  <a16:creationId xmlns:a16="http://schemas.microsoft.com/office/drawing/2014/main" id="{909E373B-0DC3-A839-1FFF-D1431E18415B}"/>
                </a:ext>
              </a:extLst>
            </p:cNvPr>
            <p:cNvSpPr/>
            <p:nvPr/>
          </p:nvSpPr>
          <p:spPr>
            <a:xfrm>
              <a:off x="1244849" y="1571196"/>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9" name="Google Shape;1208;p45">
              <a:extLst>
                <a:ext uri="{FF2B5EF4-FFF2-40B4-BE49-F238E27FC236}">
                  <a16:creationId xmlns:a16="http://schemas.microsoft.com/office/drawing/2014/main" id="{0EB3F628-83A6-C1C5-05EA-95369F39E7A6}"/>
                </a:ext>
              </a:extLst>
            </p:cNvPr>
            <p:cNvSpPr/>
            <p:nvPr/>
          </p:nvSpPr>
          <p:spPr>
            <a:xfrm>
              <a:off x="1244850" y="1103061"/>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10" name="Google Shape;1209;p45">
              <a:extLst>
                <a:ext uri="{FF2B5EF4-FFF2-40B4-BE49-F238E27FC236}">
                  <a16:creationId xmlns:a16="http://schemas.microsoft.com/office/drawing/2014/main" id="{69D47EB5-1208-2DD7-2D57-C725AD271EA1}"/>
                </a:ext>
              </a:extLst>
            </p:cNvPr>
            <p:cNvSpPr/>
            <p:nvPr/>
          </p:nvSpPr>
          <p:spPr>
            <a:xfrm>
              <a:off x="724225" y="1328956"/>
              <a:ext cx="133800" cy="1338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17" name="Google Shape;1210;p45">
              <a:extLst>
                <a:ext uri="{FF2B5EF4-FFF2-40B4-BE49-F238E27FC236}">
                  <a16:creationId xmlns:a16="http://schemas.microsoft.com/office/drawing/2014/main" id="{509821E5-7494-3D84-970B-5730D79A7BE0}"/>
                </a:ext>
              </a:extLst>
            </p:cNvPr>
            <p:cNvSpPr/>
            <p:nvPr/>
          </p:nvSpPr>
          <p:spPr>
            <a:xfrm rot="5400000">
              <a:off x="1663025" y="1039030"/>
              <a:ext cx="44100" cy="38100"/>
            </a:xfrm>
            <a:prstGeom prst="triangle">
              <a:avLst>
                <a:gd name="adj" fmla="val 50000"/>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18" name="Google Shape;1211;p45">
              <a:extLst>
                <a:ext uri="{FF2B5EF4-FFF2-40B4-BE49-F238E27FC236}">
                  <a16:creationId xmlns:a16="http://schemas.microsoft.com/office/drawing/2014/main" id="{74937CC4-57A7-1F96-520E-652A3DF941C8}"/>
                </a:ext>
              </a:extLst>
            </p:cNvPr>
            <p:cNvSpPr/>
            <p:nvPr/>
          </p:nvSpPr>
          <p:spPr>
            <a:xfrm rot="5400000">
              <a:off x="1663025" y="1231291"/>
              <a:ext cx="44100" cy="38100"/>
            </a:xfrm>
            <a:prstGeom prst="triangle">
              <a:avLst>
                <a:gd name="adj" fmla="val 50000"/>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19" name="Google Shape;1212;p45">
              <a:extLst>
                <a:ext uri="{FF2B5EF4-FFF2-40B4-BE49-F238E27FC236}">
                  <a16:creationId xmlns:a16="http://schemas.microsoft.com/office/drawing/2014/main" id="{4F858983-30E6-AC08-5A04-4F802794E338}"/>
                </a:ext>
              </a:extLst>
            </p:cNvPr>
            <p:cNvSpPr/>
            <p:nvPr/>
          </p:nvSpPr>
          <p:spPr>
            <a:xfrm rot="5400000">
              <a:off x="1663025" y="1490453"/>
              <a:ext cx="44100" cy="38100"/>
            </a:xfrm>
            <a:prstGeom prst="triangle">
              <a:avLst>
                <a:gd name="adj" fmla="val 50000"/>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20" name="Google Shape;1213;p45">
              <a:extLst>
                <a:ext uri="{FF2B5EF4-FFF2-40B4-BE49-F238E27FC236}">
                  <a16:creationId xmlns:a16="http://schemas.microsoft.com/office/drawing/2014/main" id="{F149917A-6577-15BD-17D6-3367BB1827D4}"/>
                </a:ext>
              </a:extLst>
            </p:cNvPr>
            <p:cNvSpPr/>
            <p:nvPr/>
          </p:nvSpPr>
          <p:spPr>
            <a:xfrm rot="5400000">
              <a:off x="1663025" y="1716149"/>
              <a:ext cx="44100" cy="38100"/>
            </a:xfrm>
            <a:prstGeom prst="triangle">
              <a:avLst>
                <a:gd name="adj" fmla="val 50000"/>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cxnSp>
          <p:nvCxnSpPr>
            <p:cNvPr id="21" name="Google Shape;1214;p45">
              <a:extLst>
                <a:ext uri="{FF2B5EF4-FFF2-40B4-BE49-F238E27FC236}">
                  <a16:creationId xmlns:a16="http://schemas.microsoft.com/office/drawing/2014/main" id="{6FBD480F-1911-37C0-43D9-3B75A3EFE10A}"/>
                </a:ext>
              </a:extLst>
            </p:cNvPr>
            <p:cNvCxnSpPr>
              <a:stCxn id="10" idx="6"/>
              <a:endCxn id="24" idx="3"/>
            </p:cNvCxnSpPr>
            <p:nvPr/>
          </p:nvCxnSpPr>
          <p:spPr>
            <a:xfrm rot="10800000" flipH="1">
              <a:off x="858025" y="1154356"/>
              <a:ext cx="318000" cy="241500"/>
            </a:xfrm>
            <a:prstGeom prst="curvedConnector3">
              <a:avLst>
                <a:gd name="adj1" fmla="val 49976"/>
              </a:avLst>
            </a:prstGeom>
            <a:noFill/>
            <a:ln w="19050" cap="flat" cmpd="sng">
              <a:solidFill>
                <a:schemeClr val="dk2"/>
              </a:solidFill>
              <a:prstDash val="solid"/>
              <a:round/>
              <a:headEnd type="none" w="med" len="med"/>
              <a:tailEnd type="none" w="med" len="med"/>
            </a:ln>
          </p:spPr>
        </p:cxnSp>
        <p:cxnSp>
          <p:nvCxnSpPr>
            <p:cNvPr id="22" name="Google Shape;1216;p45">
              <a:extLst>
                <a:ext uri="{FF2B5EF4-FFF2-40B4-BE49-F238E27FC236}">
                  <a16:creationId xmlns:a16="http://schemas.microsoft.com/office/drawing/2014/main" id="{6172A22D-E531-A9B5-7AFD-C9DDDA7A8B11}"/>
                </a:ext>
              </a:extLst>
            </p:cNvPr>
            <p:cNvCxnSpPr>
              <a:stCxn id="10" idx="6"/>
              <a:endCxn id="23" idx="3"/>
            </p:cNvCxnSpPr>
            <p:nvPr/>
          </p:nvCxnSpPr>
          <p:spPr>
            <a:xfrm>
              <a:off x="858025" y="1395856"/>
              <a:ext cx="318000" cy="226500"/>
            </a:xfrm>
            <a:prstGeom prst="curvedConnector3">
              <a:avLst>
                <a:gd name="adj1" fmla="val 49976"/>
              </a:avLst>
            </a:prstGeom>
            <a:noFill/>
            <a:ln w="19050" cap="flat" cmpd="sng">
              <a:solidFill>
                <a:schemeClr val="dk2"/>
              </a:solidFill>
              <a:prstDash val="solid"/>
              <a:round/>
              <a:headEnd type="none" w="med" len="med"/>
              <a:tailEnd type="none" w="med" len="med"/>
            </a:ln>
          </p:spPr>
        </p:cxnSp>
        <p:sp>
          <p:nvSpPr>
            <p:cNvPr id="23" name="Google Shape;1217;p45">
              <a:extLst>
                <a:ext uri="{FF2B5EF4-FFF2-40B4-BE49-F238E27FC236}">
                  <a16:creationId xmlns:a16="http://schemas.microsoft.com/office/drawing/2014/main" id="{AC946780-B63F-F957-B7EB-AB2690B48FC8}"/>
                </a:ext>
              </a:extLst>
            </p:cNvPr>
            <p:cNvSpPr/>
            <p:nvPr/>
          </p:nvSpPr>
          <p:spPr>
            <a:xfrm rot="5400000">
              <a:off x="1172875" y="1603296"/>
              <a:ext cx="44100" cy="38100"/>
            </a:xfrm>
            <a:prstGeom prst="triangle">
              <a:avLst>
                <a:gd name="adj" fmla="val 50000"/>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24" name="Google Shape;1215;p45">
              <a:extLst>
                <a:ext uri="{FF2B5EF4-FFF2-40B4-BE49-F238E27FC236}">
                  <a16:creationId xmlns:a16="http://schemas.microsoft.com/office/drawing/2014/main" id="{D3E9497D-7479-EBD1-8156-67B3B1DA8329}"/>
                </a:ext>
              </a:extLst>
            </p:cNvPr>
            <p:cNvSpPr/>
            <p:nvPr/>
          </p:nvSpPr>
          <p:spPr>
            <a:xfrm rot="5400000">
              <a:off x="1172875" y="1135162"/>
              <a:ext cx="44100" cy="38100"/>
            </a:xfrm>
            <a:prstGeom prst="triangle">
              <a:avLst>
                <a:gd name="adj" fmla="val 50000"/>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cxnSp>
          <p:nvCxnSpPr>
            <p:cNvPr id="25" name="Google Shape;1218;p45">
              <a:extLst>
                <a:ext uri="{FF2B5EF4-FFF2-40B4-BE49-F238E27FC236}">
                  <a16:creationId xmlns:a16="http://schemas.microsoft.com/office/drawing/2014/main" id="{A9397207-9AA4-ECE1-1B74-DF3006D6BE67}"/>
                </a:ext>
              </a:extLst>
            </p:cNvPr>
            <p:cNvCxnSpPr>
              <a:stCxn id="9" idx="6"/>
              <a:endCxn id="17" idx="3"/>
            </p:cNvCxnSpPr>
            <p:nvPr/>
          </p:nvCxnSpPr>
          <p:spPr>
            <a:xfrm rot="10800000" flipH="1">
              <a:off x="1347150" y="1058211"/>
              <a:ext cx="318900" cy="96000"/>
            </a:xfrm>
            <a:prstGeom prst="curvedConnector3">
              <a:avLst>
                <a:gd name="adj1" fmla="val 49996"/>
              </a:avLst>
            </a:prstGeom>
            <a:noFill/>
            <a:ln w="19050" cap="flat" cmpd="sng">
              <a:solidFill>
                <a:schemeClr val="lt2"/>
              </a:solidFill>
              <a:prstDash val="solid"/>
              <a:round/>
              <a:headEnd type="none" w="med" len="med"/>
              <a:tailEnd type="none" w="med" len="med"/>
            </a:ln>
          </p:spPr>
        </p:cxnSp>
        <p:cxnSp>
          <p:nvCxnSpPr>
            <p:cNvPr id="26" name="Google Shape;1219;p45">
              <a:extLst>
                <a:ext uri="{FF2B5EF4-FFF2-40B4-BE49-F238E27FC236}">
                  <a16:creationId xmlns:a16="http://schemas.microsoft.com/office/drawing/2014/main" id="{BED197DC-C532-95D0-F218-7EDAA5008379}"/>
                </a:ext>
              </a:extLst>
            </p:cNvPr>
            <p:cNvCxnSpPr>
              <a:stCxn id="9" idx="6"/>
              <a:endCxn id="18" idx="3"/>
            </p:cNvCxnSpPr>
            <p:nvPr/>
          </p:nvCxnSpPr>
          <p:spPr>
            <a:xfrm>
              <a:off x="1347150" y="1154211"/>
              <a:ext cx="318900" cy="96000"/>
            </a:xfrm>
            <a:prstGeom prst="curvedConnector3">
              <a:avLst>
                <a:gd name="adj1" fmla="val 49996"/>
              </a:avLst>
            </a:prstGeom>
            <a:noFill/>
            <a:ln w="19050" cap="flat" cmpd="sng">
              <a:solidFill>
                <a:schemeClr val="lt2"/>
              </a:solidFill>
              <a:prstDash val="solid"/>
              <a:round/>
              <a:headEnd type="none" w="med" len="med"/>
              <a:tailEnd type="none" w="med" len="med"/>
            </a:ln>
          </p:spPr>
        </p:cxnSp>
        <p:cxnSp>
          <p:nvCxnSpPr>
            <p:cNvPr id="27" name="Google Shape;1220;p45">
              <a:extLst>
                <a:ext uri="{FF2B5EF4-FFF2-40B4-BE49-F238E27FC236}">
                  <a16:creationId xmlns:a16="http://schemas.microsoft.com/office/drawing/2014/main" id="{91DF53DB-2454-D287-E218-8D66F7864927}"/>
                </a:ext>
              </a:extLst>
            </p:cNvPr>
            <p:cNvCxnSpPr>
              <a:stCxn id="8" idx="6"/>
              <a:endCxn id="19" idx="3"/>
            </p:cNvCxnSpPr>
            <p:nvPr/>
          </p:nvCxnSpPr>
          <p:spPr>
            <a:xfrm rot="10800000" flipH="1">
              <a:off x="1347149" y="1509546"/>
              <a:ext cx="318900" cy="112800"/>
            </a:xfrm>
            <a:prstGeom prst="curvedConnector3">
              <a:avLst>
                <a:gd name="adj1" fmla="val 49996"/>
              </a:avLst>
            </a:prstGeom>
            <a:noFill/>
            <a:ln w="19050" cap="flat" cmpd="sng">
              <a:solidFill>
                <a:schemeClr val="lt2"/>
              </a:solidFill>
              <a:prstDash val="solid"/>
              <a:round/>
              <a:headEnd type="none" w="med" len="med"/>
              <a:tailEnd type="none" w="med" len="med"/>
            </a:ln>
          </p:spPr>
        </p:cxnSp>
        <p:cxnSp>
          <p:nvCxnSpPr>
            <p:cNvPr id="28" name="Google Shape;1221;p45">
              <a:extLst>
                <a:ext uri="{FF2B5EF4-FFF2-40B4-BE49-F238E27FC236}">
                  <a16:creationId xmlns:a16="http://schemas.microsoft.com/office/drawing/2014/main" id="{AAA783FB-7D93-9169-C067-A51672479330}"/>
                </a:ext>
              </a:extLst>
            </p:cNvPr>
            <p:cNvCxnSpPr>
              <a:stCxn id="8" idx="6"/>
              <a:endCxn id="20" idx="3"/>
            </p:cNvCxnSpPr>
            <p:nvPr/>
          </p:nvCxnSpPr>
          <p:spPr>
            <a:xfrm>
              <a:off x="1347149" y="1622346"/>
              <a:ext cx="318900" cy="112800"/>
            </a:xfrm>
            <a:prstGeom prst="curvedConnector3">
              <a:avLst>
                <a:gd name="adj1" fmla="val 49996"/>
              </a:avLst>
            </a:prstGeom>
            <a:noFill/>
            <a:ln w="19050" cap="flat" cmpd="sng">
              <a:solidFill>
                <a:schemeClr val="lt2"/>
              </a:solidFill>
              <a:prstDash val="solid"/>
              <a:round/>
              <a:headEnd type="none" w="med" len="med"/>
              <a:tailEnd type="none" w="med" len="med"/>
            </a:ln>
          </p:spPr>
        </p:cxnSp>
      </p:grpSp>
      <p:grpSp>
        <p:nvGrpSpPr>
          <p:cNvPr id="29" name="Google Shape;2511;p50">
            <a:extLst>
              <a:ext uri="{FF2B5EF4-FFF2-40B4-BE49-F238E27FC236}">
                <a16:creationId xmlns:a16="http://schemas.microsoft.com/office/drawing/2014/main" id="{B979C0F9-94D3-2E55-AF23-0EF92EABE111}"/>
              </a:ext>
            </a:extLst>
          </p:cNvPr>
          <p:cNvGrpSpPr/>
          <p:nvPr/>
        </p:nvGrpSpPr>
        <p:grpSpPr>
          <a:xfrm>
            <a:off x="261314" y="2827004"/>
            <a:ext cx="329921" cy="291047"/>
            <a:chOff x="-42651700" y="3217825"/>
            <a:chExt cx="367600" cy="317425"/>
          </a:xfrm>
        </p:grpSpPr>
        <p:sp>
          <p:nvSpPr>
            <p:cNvPr id="30" name="Google Shape;2512;p50">
              <a:extLst>
                <a:ext uri="{FF2B5EF4-FFF2-40B4-BE49-F238E27FC236}">
                  <a16:creationId xmlns:a16="http://schemas.microsoft.com/office/drawing/2014/main" id="{2FDE01A2-448B-5517-E1A4-6205E2770552}"/>
                </a:ext>
              </a:extLst>
            </p:cNvPr>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2513;p50">
              <a:extLst>
                <a:ext uri="{FF2B5EF4-FFF2-40B4-BE49-F238E27FC236}">
                  <a16:creationId xmlns:a16="http://schemas.microsoft.com/office/drawing/2014/main" id="{C6646DA8-1B2F-9A10-608F-872FE21FB40E}"/>
                </a:ext>
              </a:extLst>
            </p:cNvPr>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14;p50">
              <a:extLst>
                <a:ext uri="{FF2B5EF4-FFF2-40B4-BE49-F238E27FC236}">
                  <a16:creationId xmlns:a16="http://schemas.microsoft.com/office/drawing/2014/main" id="{7F3171B1-759D-11D9-3ECE-F1FBFC0C1EDE}"/>
                </a:ext>
              </a:extLst>
            </p:cNvPr>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15;p50">
              <a:extLst>
                <a:ext uri="{FF2B5EF4-FFF2-40B4-BE49-F238E27FC236}">
                  <a16:creationId xmlns:a16="http://schemas.microsoft.com/office/drawing/2014/main" id="{6B3CDB57-0BA4-D593-32A1-08EE4038821C}"/>
                </a:ext>
              </a:extLst>
            </p:cNvPr>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8" name="Google Shape;2804;p51">
            <a:extLst>
              <a:ext uri="{FF2B5EF4-FFF2-40B4-BE49-F238E27FC236}">
                <a16:creationId xmlns:a16="http://schemas.microsoft.com/office/drawing/2014/main" id="{3AD7718C-8942-1E7B-5684-792D511A3EE0}"/>
              </a:ext>
            </a:extLst>
          </p:cNvPr>
          <p:cNvGrpSpPr/>
          <p:nvPr/>
        </p:nvGrpSpPr>
        <p:grpSpPr>
          <a:xfrm>
            <a:off x="311475" y="4068631"/>
            <a:ext cx="279760" cy="279672"/>
            <a:chOff x="-60255350" y="3733825"/>
            <a:chExt cx="316650" cy="316550"/>
          </a:xfrm>
        </p:grpSpPr>
        <p:sp>
          <p:nvSpPr>
            <p:cNvPr id="259" name="Google Shape;2805;p51">
              <a:extLst>
                <a:ext uri="{FF2B5EF4-FFF2-40B4-BE49-F238E27FC236}">
                  <a16:creationId xmlns:a16="http://schemas.microsoft.com/office/drawing/2014/main" id="{457FE008-238F-53CA-353B-AF67E6E03242}"/>
                </a:ext>
              </a:extLst>
            </p:cNvPr>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806;p51">
              <a:extLst>
                <a:ext uri="{FF2B5EF4-FFF2-40B4-BE49-F238E27FC236}">
                  <a16:creationId xmlns:a16="http://schemas.microsoft.com/office/drawing/2014/main" id="{902A0AF9-D733-355D-8CF0-86285BD929E2}"/>
                </a:ext>
              </a:extLst>
            </p:cNvPr>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807;p51">
              <a:extLst>
                <a:ext uri="{FF2B5EF4-FFF2-40B4-BE49-F238E27FC236}">
                  <a16:creationId xmlns:a16="http://schemas.microsoft.com/office/drawing/2014/main" id="{9995A379-879C-2FB5-5A9D-413FD2E0EA56}"/>
                </a:ext>
              </a:extLst>
            </p:cNvPr>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808;p51">
              <a:extLst>
                <a:ext uri="{FF2B5EF4-FFF2-40B4-BE49-F238E27FC236}">
                  <a16:creationId xmlns:a16="http://schemas.microsoft.com/office/drawing/2014/main" id="{6A1F56D4-3F36-B8B3-6529-810955DABAC4}"/>
                </a:ext>
              </a:extLst>
            </p:cNvPr>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809;p51">
              <a:extLst>
                <a:ext uri="{FF2B5EF4-FFF2-40B4-BE49-F238E27FC236}">
                  <a16:creationId xmlns:a16="http://schemas.microsoft.com/office/drawing/2014/main" id="{5BB3CC49-381E-60D9-AABA-D7791F87A5CD}"/>
                </a:ext>
              </a:extLst>
            </p:cNvPr>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810;p51">
              <a:extLst>
                <a:ext uri="{FF2B5EF4-FFF2-40B4-BE49-F238E27FC236}">
                  <a16:creationId xmlns:a16="http://schemas.microsoft.com/office/drawing/2014/main" id="{702540B7-47BD-B29C-1F87-76CE9FBCB208}"/>
                </a:ext>
              </a:extLst>
            </p:cNvPr>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811;p51">
              <a:extLst>
                <a:ext uri="{FF2B5EF4-FFF2-40B4-BE49-F238E27FC236}">
                  <a16:creationId xmlns:a16="http://schemas.microsoft.com/office/drawing/2014/main" id="{CBE3693D-9549-D2D4-2CB0-226B11C2EF74}"/>
                </a:ext>
              </a:extLst>
            </p:cNvPr>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70" name="Picture 269">
            <a:extLst>
              <a:ext uri="{FF2B5EF4-FFF2-40B4-BE49-F238E27FC236}">
                <a16:creationId xmlns:a16="http://schemas.microsoft.com/office/drawing/2014/main" id="{B763FFF4-74C3-B547-4733-E02CCE12D25D}"/>
              </a:ext>
            </a:extLst>
          </p:cNvPr>
          <p:cNvPicPr>
            <a:picLocks noChangeAspect="1"/>
          </p:cNvPicPr>
          <p:nvPr/>
        </p:nvPicPr>
        <p:blipFill>
          <a:blip r:embed="rId3"/>
          <a:stretch>
            <a:fillRect/>
          </a:stretch>
        </p:blipFill>
        <p:spPr>
          <a:xfrm>
            <a:off x="6619331" y="228600"/>
            <a:ext cx="1915069" cy="1055550"/>
          </a:xfrm>
          <a:prstGeom prst="rect">
            <a:avLst/>
          </a:prstGeom>
        </p:spPr>
      </p:pic>
    </p:spTree>
    <p:extLst>
      <p:ext uri="{BB962C8B-B14F-4D97-AF65-F5344CB8AC3E}">
        <p14:creationId xmlns:p14="http://schemas.microsoft.com/office/powerpoint/2010/main" val="180496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16AD4CB7-1D00-08E6-19C4-2DC71C3207EC}"/>
            </a:ext>
          </a:extLst>
        </p:cNvPr>
        <p:cNvGrpSpPr/>
        <p:nvPr/>
      </p:nvGrpSpPr>
      <p:grpSpPr>
        <a:xfrm>
          <a:off x="0" y="0"/>
          <a:ext cx="0" cy="0"/>
          <a:chOff x="0" y="0"/>
          <a:chExt cx="0" cy="0"/>
        </a:xfrm>
      </p:grpSpPr>
      <p:sp>
        <p:nvSpPr>
          <p:cNvPr id="263" name="Google Shape;263;p36">
            <a:extLst>
              <a:ext uri="{FF2B5EF4-FFF2-40B4-BE49-F238E27FC236}">
                <a16:creationId xmlns:a16="http://schemas.microsoft.com/office/drawing/2014/main" id="{21E0E2A3-81B6-BC3E-DD60-52228CDBFC8C}"/>
              </a:ext>
            </a:extLst>
          </p:cNvPr>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LLMs &amp; MCP Server</a:t>
            </a:r>
            <a:endParaRPr dirty="0"/>
          </a:p>
        </p:txBody>
      </p:sp>
      <p:grpSp>
        <p:nvGrpSpPr>
          <p:cNvPr id="18" name="Google Shape;3884;p53">
            <a:extLst>
              <a:ext uri="{FF2B5EF4-FFF2-40B4-BE49-F238E27FC236}">
                <a16:creationId xmlns:a16="http://schemas.microsoft.com/office/drawing/2014/main" id="{A6C7FC5B-BD43-8B88-4209-EFFFC344BC71}"/>
              </a:ext>
            </a:extLst>
          </p:cNvPr>
          <p:cNvGrpSpPr/>
          <p:nvPr/>
        </p:nvGrpSpPr>
        <p:grpSpPr>
          <a:xfrm>
            <a:off x="258317" y="2705388"/>
            <a:ext cx="278289" cy="278126"/>
            <a:chOff x="-49764975" y="3183375"/>
            <a:chExt cx="299300" cy="299125"/>
          </a:xfrm>
        </p:grpSpPr>
        <p:sp>
          <p:nvSpPr>
            <p:cNvPr id="19" name="Google Shape;3885;p53">
              <a:extLst>
                <a:ext uri="{FF2B5EF4-FFF2-40B4-BE49-F238E27FC236}">
                  <a16:creationId xmlns:a16="http://schemas.microsoft.com/office/drawing/2014/main" id="{11D86A33-EF87-DDAA-98FD-4742873DBD04}"/>
                </a:ext>
              </a:extLst>
            </p:cNvPr>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3886;p53">
              <a:extLst>
                <a:ext uri="{FF2B5EF4-FFF2-40B4-BE49-F238E27FC236}">
                  <a16:creationId xmlns:a16="http://schemas.microsoft.com/office/drawing/2014/main" id="{CC6ACEFA-C4B2-B8AD-AB9D-83EC0D572AB8}"/>
                </a:ext>
              </a:extLst>
            </p:cNvPr>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3887;p53">
              <a:extLst>
                <a:ext uri="{FF2B5EF4-FFF2-40B4-BE49-F238E27FC236}">
                  <a16:creationId xmlns:a16="http://schemas.microsoft.com/office/drawing/2014/main" id="{92DE1770-DF79-AF85-CAD0-5B89E6CCA06C}"/>
                </a:ext>
              </a:extLst>
            </p:cNvPr>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3888;p53">
              <a:extLst>
                <a:ext uri="{FF2B5EF4-FFF2-40B4-BE49-F238E27FC236}">
                  <a16:creationId xmlns:a16="http://schemas.microsoft.com/office/drawing/2014/main" id="{E6065A60-FCD8-FFAF-19AB-2668E3473073}"/>
                </a:ext>
              </a:extLst>
            </p:cNvPr>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889;p53">
              <a:extLst>
                <a:ext uri="{FF2B5EF4-FFF2-40B4-BE49-F238E27FC236}">
                  <a16:creationId xmlns:a16="http://schemas.microsoft.com/office/drawing/2014/main" id="{984FD2F6-097B-53BE-EFC8-EECF4F20B1EC}"/>
                </a:ext>
              </a:extLst>
            </p:cNvPr>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3890;p53">
              <a:extLst>
                <a:ext uri="{FF2B5EF4-FFF2-40B4-BE49-F238E27FC236}">
                  <a16:creationId xmlns:a16="http://schemas.microsoft.com/office/drawing/2014/main" id="{512E4EAD-4B3D-9C19-CF36-91390EF9F56A}"/>
                </a:ext>
              </a:extLst>
            </p:cNvPr>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3891;p53">
              <a:extLst>
                <a:ext uri="{FF2B5EF4-FFF2-40B4-BE49-F238E27FC236}">
                  <a16:creationId xmlns:a16="http://schemas.microsoft.com/office/drawing/2014/main" id="{EAD512DC-E31C-F44F-88D7-57E87B7D6AAD}"/>
                </a:ext>
              </a:extLst>
            </p:cNvPr>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3892;p53">
              <a:extLst>
                <a:ext uri="{FF2B5EF4-FFF2-40B4-BE49-F238E27FC236}">
                  <a16:creationId xmlns:a16="http://schemas.microsoft.com/office/drawing/2014/main" id="{91934760-FB5A-931D-9895-791CD4245969}"/>
                </a:ext>
              </a:extLst>
            </p:cNvPr>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3893;p53">
              <a:extLst>
                <a:ext uri="{FF2B5EF4-FFF2-40B4-BE49-F238E27FC236}">
                  <a16:creationId xmlns:a16="http://schemas.microsoft.com/office/drawing/2014/main" id="{8FCDDEA2-2E3E-9D1C-26AD-0155878FC280}"/>
                </a:ext>
              </a:extLst>
            </p:cNvPr>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56" name="Picture 255">
            <a:extLst>
              <a:ext uri="{FF2B5EF4-FFF2-40B4-BE49-F238E27FC236}">
                <a16:creationId xmlns:a16="http://schemas.microsoft.com/office/drawing/2014/main" id="{D18A89DB-3844-9E82-1C98-F70CD58F5896}"/>
              </a:ext>
            </a:extLst>
          </p:cNvPr>
          <p:cNvPicPr>
            <a:picLocks noChangeAspect="1"/>
          </p:cNvPicPr>
          <p:nvPr/>
        </p:nvPicPr>
        <p:blipFill>
          <a:blip r:embed="rId3"/>
          <a:stretch>
            <a:fillRect/>
          </a:stretch>
        </p:blipFill>
        <p:spPr>
          <a:xfrm>
            <a:off x="7432221" y="215191"/>
            <a:ext cx="1198120" cy="1303836"/>
          </a:xfrm>
          <a:prstGeom prst="rect">
            <a:avLst/>
          </a:prstGeom>
        </p:spPr>
      </p:pic>
      <p:sp>
        <p:nvSpPr>
          <p:cNvPr id="11" name="Rectangle 10">
            <a:extLst>
              <a:ext uri="{FF2B5EF4-FFF2-40B4-BE49-F238E27FC236}">
                <a16:creationId xmlns:a16="http://schemas.microsoft.com/office/drawing/2014/main" id="{C3C4008C-EE0C-3567-460E-2EBC97F87EDE}"/>
              </a:ext>
            </a:extLst>
          </p:cNvPr>
          <p:cNvSpPr/>
          <p:nvPr/>
        </p:nvSpPr>
        <p:spPr>
          <a:xfrm>
            <a:off x="956613" y="2609623"/>
            <a:ext cx="1111880" cy="5529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LLM/Claude</a:t>
            </a:r>
          </a:p>
        </p:txBody>
      </p:sp>
      <p:sp>
        <p:nvSpPr>
          <p:cNvPr id="12" name="Rectangle 11">
            <a:extLst>
              <a:ext uri="{FF2B5EF4-FFF2-40B4-BE49-F238E27FC236}">
                <a16:creationId xmlns:a16="http://schemas.microsoft.com/office/drawing/2014/main" id="{37DB26A9-68DB-E6CD-C233-BD2D37464CF3}"/>
              </a:ext>
            </a:extLst>
          </p:cNvPr>
          <p:cNvSpPr/>
          <p:nvPr/>
        </p:nvSpPr>
        <p:spPr>
          <a:xfrm>
            <a:off x="7634658" y="2607764"/>
            <a:ext cx="1111880" cy="5529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Box Documents</a:t>
            </a:r>
          </a:p>
        </p:txBody>
      </p:sp>
      <p:sp>
        <p:nvSpPr>
          <p:cNvPr id="13" name="Rectangle 12">
            <a:extLst>
              <a:ext uri="{FF2B5EF4-FFF2-40B4-BE49-F238E27FC236}">
                <a16:creationId xmlns:a16="http://schemas.microsoft.com/office/drawing/2014/main" id="{A5539BA5-3AE3-5B5F-6FFF-8DD0B2FFF195}"/>
              </a:ext>
            </a:extLst>
          </p:cNvPr>
          <p:cNvSpPr/>
          <p:nvPr/>
        </p:nvSpPr>
        <p:spPr>
          <a:xfrm>
            <a:off x="4016060" y="2303164"/>
            <a:ext cx="1111880" cy="5529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MCP Server</a:t>
            </a:r>
          </a:p>
        </p:txBody>
      </p:sp>
      <p:sp>
        <p:nvSpPr>
          <p:cNvPr id="14" name="Rectangle 13">
            <a:extLst>
              <a:ext uri="{FF2B5EF4-FFF2-40B4-BE49-F238E27FC236}">
                <a16:creationId xmlns:a16="http://schemas.microsoft.com/office/drawing/2014/main" id="{BBBBBD41-61E2-54A7-22AA-2FF597E25121}"/>
              </a:ext>
            </a:extLst>
          </p:cNvPr>
          <p:cNvSpPr/>
          <p:nvPr/>
        </p:nvSpPr>
        <p:spPr>
          <a:xfrm>
            <a:off x="4016060" y="2983514"/>
            <a:ext cx="1111880" cy="5529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MCP Server</a:t>
            </a:r>
          </a:p>
        </p:txBody>
      </p:sp>
      <p:cxnSp>
        <p:nvCxnSpPr>
          <p:cNvPr id="16" name="Straight Arrow Connector 15">
            <a:extLst>
              <a:ext uri="{FF2B5EF4-FFF2-40B4-BE49-F238E27FC236}">
                <a16:creationId xmlns:a16="http://schemas.microsoft.com/office/drawing/2014/main" id="{0917DA25-3A81-8D1D-21EB-2DC45790EEB9}"/>
              </a:ext>
            </a:extLst>
          </p:cNvPr>
          <p:cNvCxnSpPr>
            <a:cxnSpLocks/>
          </p:cNvCxnSpPr>
          <p:nvPr/>
        </p:nvCxnSpPr>
        <p:spPr>
          <a:xfrm>
            <a:off x="2096955" y="2716437"/>
            <a:ext cx="1919105" cy="2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6E3EC17C-D1B6-1F65-BDB3-2DD0A68C1A25}"/>
              </a:ext>
            </a:extLst>
          </p:cNvPr>
          <p:cNvSpPr txBox="1"/>
          <p:nvPr/>
        </p:nvSpPr>
        <p:spPr>
          <a:xfrm>
            <a:off x="2268093" y="2303164"/>
            <a:ext cx="1519231" cy="415498"/>
          </a:xfrm>
          <a:prstGeom prst="rect">
            <a:avLst/>
          </a:prstGeom>
          <a:noFill/>
        </p:spPr>
        <p:txBody>
          <a:bodyPr wrap="square" rtlCol="0">
            <a:spAutoFit/>
          </a:bodyPr>
          <a:lstStyle/>
          <a:p>
            <a:r>
              <a:rPr lang="en-US" sz="1050" dirty="0">
                <a:solidFill>
                  <a:schemeClr val="tx1"/>
                </a:solidFill>
              </a:rPr>
              <a:t>Request Deal Score, Opp. ID, Account Data</a:t>
            </a:r>
          </a:p>
        </p:txBody>
      </p:sp>
      <p:cxnSp>
        <p:nvCxnSpPr>
          <p:cNvPr id="261" name="Straight Arrow Connector 260">
            <a:extLst>
              <a:ext uri="{FF2B5EF4-FFF2-40B4-BE49-F238E27FC236}">
                <a16:creationId xmlns:a16="http://schemas.microsoft.com/office/drawing/2014/main" id="{2D601AAA-B96A-61D1-9965-9D90B48D1A97}"/>
              </a:ext>
            </a:extLst>
          </p:cNvPr>
          <p:cNvCxnSpPr>
            <a:cxnSpLocks/>
          </p:cNvCxnSpPr>
          <p:nvPr/>
        </p:nvCxnSpPr>
        <p:spPr>
          <a:xfrm>
            <a:off x="5131711" y="2722997"/>
            <a:ext cx="2502947" cy="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FAE16782-F062-20A3-0FBE-5C1381D14A86}"/>
              </a:ext>
            </a:extLst>
          </p:cNvPr>
          <p:cNvSpPr txBox="1"/>
          <p:nvPr/>
        </p:nvSpPr>
        <p:spPr>
          <a:xfrm>
            <a:off x="5279259" y="2308155"/>
            <a:ext cx="2204080" cy="415498"/>
          </a:xfrm>
          <a:prstGeom prst="rect">
            <a:avLst/>
          </a:prstGeom>
          <a:noFill/>
        </p:spPr>
        <p:txBody>
          <a:bodyPr wrap="square" rtlCol="0">
            <a:spAutoFit/>
          </a:bodyPr>
          <a:lstStyle/>
          <a:p>
            <a:pPr algn="ctr"/>
            <a:r>
              <a:rPr lang="en-US" sz="1050" dirty="0">
                <a:solidFill>
                  <a:schemeClr val="tx1"/>
                </a:solidFill>
              </a:rPr>
              <a:t>Query Historical Data (Win rates, Deal patterns, Customer signals)</a:t>
            </a:r>
          </a:p>
        </p:txBody>
      </p:sp>
      <p:cxnSp>
        <p:nvCxnSpPr>
          <p:cNvPr id="266" name="Straight Arrow Connector 265">
            <a:extLst>
              <a:ext uri="{FF2B5EF4-FFF2-40B4-BE49-F238E27FC236}">
                <a16:creationId xmlns:a16="http://schemas.microsoft.com/office/drawing/2014/main" id="{56C87F2B-ADA0-E79E-258C-CABB85376CA2}"/>
              </a:ext>
            </a:extLst>
          </p:cNvPr>
          <p:cNvCxnSpPr>
            <a:cxnSpLocks/>
          </p:cNvCxnSpPr>
          <p:nvPr/>
        </p:nvCxnSpPr>
        <p:spPr>
          <a:xfrm flipH="1">
            <a:off x="5129825" y="3048920"/>
            <a:ext cx="2506718"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BD8E0422-6F5D-CD1B-45E7-3307FBD5FABA}"/>
              </a:ext>
            </a:extLst>
          </p:cNvPr>
          <p:cNvSpPr txBox="1"/>
          <p:nvPr/>
        </p:nvSpPr>
        <p:spPr>
          <a:xfrm>
            <a:off x="3469960" y="3657472"/>
            <a:ext cx="2204080" cy="415498"/>
          </a:xfrm>
          <a:prstGeom prst="rect">
            <a:avLst/>
          </a:prstGeom>
          <a:noFill/>
        </p:spPr>
        <p:txBody>
          <a:bodyPr wrap="square" rtlCol="0">
            <a:spAutoFit/>
          </a:bodyPr>
          <a:lstStyle/>
          <a:p>
            <a:pPr algn="ctr"/>
            <a:r>
              <a:rPr lang="en-US" sz="1050" dirty="0">
                <a:solidFill>
                  <a:schemeClr val="tx1"/>
                </a:solidFill>
              </a:rPr>
              <a:t>Calculate Deal Score</a:t>
            </a:r>
          </a:p>
          <a:p>
            <a:pPr algn="ctr"/>
            <a:r>
              <a:rPr lang="en-US" sz="1050" dirty="0">
                <a:solidFill>
                  <a:schemeClr val="tx1"/>
                </a:solidFill>
              </a:rPr>
              <a:t>(ML Model / Scoring Logic)</a:t>
            </a:r>
          </a:p>
        </p:txBody>
      </p:sp>
      <p:cxnSp>
        <p:nvCxnSpPr>
          <p:cNvPr id="271" name="Straight Arrow Connector 270">
            <a:extLst>
              <a:ext uri="{FF2B5EF4-FFF2-40B4-BE49-F238E27FC236}">
                <a16:creationId xmlns:a16="http://schemas.microsoft.com/office/drawing/2014/main" id="{8D4C9AB6-27BA-2895-C4EC-B347F58F2607}"/>
              </a:ext>
            </a:extLst>
          </p:cNvPr>
          <p:cNvCxnSpPr>
            <a:cxnSpLocks/>
          </p:cNvCxnSpPr>
          <p:nvPr/>
        </p:nvCxnSpPr>
        <p:spPr>
          <a:xfrm flipH="1" flipV="1">
            <a:off x="2068493" y="3047387"/>
            <a:ext cx="1947567" cy="153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272" name="TextBox 271">
            <a:extLst>
              <a:ext uri="{FF2B5EF4-FFF2-40B4-BE49-F238E27FC236}">
                <a16:creationId xmlns:a16="http://schemas.microsoft.com/office/drawing/2014/main" id="{A481ED63-2B96-C8FC-3332-99D2E7E3E4FD}"/>
              </a:ext>
            </a:extLst>
          </p:cNvPr>
          <p:cNvSpPr txBox="1"/>
          <p:nvPr/>
        </p:nvSpPr>
        <p:spPr>
          <a:xfrm>
            <a:off x="2298375" y="3041164"/>
            <a:ext cx="1562680" cy="577081"/>
          </a:xfrm>
          <a:prstGeom prst="rect">
            <a:avLst/>
          </a:prstGeom>
          <a:noFill/>
        </p:spPr>
        <p:txBody>
          <a:bodyPr wrap="square" rtlCol="0">
            <a:spAutoFit/>
          </a:bodyPr>
          <a:lstStyle/>
          <a:p>
            <a:pPr algn="ctr"/>
            <a:r>
              <a:rPr lang="en-US" sz="1050" dirty="0">
                <a:solidFill>
                  <a:schemeClr val="tx1"/>
                </a:solidFill>
              </a:rPr>
              <a:t>Return Deal Score</a:t>
            </a:r>
          </a:p>
          <a:p>
            <a:pPr algn="ctr"/>
            <a:r>
              <a:rPr lang="en-US" sz="1050" dirty="0">
                <a:solidFill>
                  <a:schemeClr val="tx1"/>
                </a:solidFill>
              </a:rPr>
              <a:t>Update Opportunity with Deal Score</a:t>
            </a:r>
          </a:p>
        </p:txBody>
      </p:sp>
      <p:sp>
        <p:nvSpPr>
          <p:cNvPr id="295" name="Arrow: Curved Left 294">
            <a:extLst>
              <a:ext uri="{FF2B5EF4-FFF2-40B4-BE49-F238E27FC236}">
                <a16:creationId xmlns:a16="http://schemas.microsoft.com/office/drawing/2014/main" id="{042142AF-DFC4-FA42-20FE-FE2882979592}"/>
              </a:ext>
            </a:extLst>
          </p:cNvPr>
          <p:cNvSpPr/>
          <p:nvPr/>
        </p:nvSpPr>
        <p:spPr>
          <a:xfrm>
            <a:off x="4460190" y="3464697"/>
            <a:ext cx="223619" cy="233036"/>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8" name="TextBox 297">
            <a:extLst>
              <a:ext uri="{FF2B5EF4-FFF2-40B4-BE49-F238E27FC236}">
                <a16:creationId xmlns:a16="http://schemas.microsoft.com/office/drawing/2014/main" id="{28545C82-2A2D-ADE9-9F9F-A33A2B9FB651}"/>
              </a:ext>
            </a:extLst>
          </p:cNvPr>
          <p:cNvSpPr txBox="1"/>
          <p:nvPr/>
        </p:nvSpPr>
        <p:spPr>
          <a:xfrm>
            <a:off x="5257173" y="3006089"/>
            <a:ext cx="2204080" cy="253916"/>
          </a:xfrm>
          <a:prstGeom prst="rect">
            <a:avLst/>
          </a:prstGeom>
          <a:noFill/>
        </p:spPr>
        <p:txBody>
          <a:bodyPr wrap="square" rtlCol="0">
            <a:spAutoFit/>
          </a:bodyPr>
          <a:lstStyle/>
          <a:p>
            <a:pPr algn="ctr"/>
            <a:r>
              <a:rPr lang="en-US" sz="1050" dirty="0">
                <a:solidFill>
                  <a:schemeClr val="tx1"/>
                </a:solidFill>
              </a:rPr>
              <a:t>Return Analytics Data</a:t>
            </a:r>
          </a:p>
        </p:txBody>
      </p:sp>
      <p:sp>
        <p:nvSpPr>
          <p:cNvPr id="15" name="TextBox 14">
            <a:extLst>
              <a:ext uri="{FF2B5EF4-FFF2-40B4-BE49-F238E27FC236}">
                <a16:creationId xmlns:a16="http://schemas.microsoft.com/office/drawing/2014/main" id="{F5A7D425-3C3A-D4D7-A829-E16DF1E2EBEE}"/>
              </a:ext>
            </a:extLst>
          </p:cNvPr>
          <p:cNvSpPr txBox="1"/>
          <p:nvPr/>
        </p:nvSpPr>
        <p:spPr>
          <a:xfrm>
            <a:off x="796772" y="2182992"/>
            <a:ext cx="1519231" cy="415498"/>
          </a:xfrm>
          <a:prstGeom prst="rect">
            <a:avLst/>
          </a:prstGeom>
          <a:noFill/>
        </p:spPr>
        <p:txBody>
          <a:bodyPr wrap="square" rtlCol="0">
            <a:spAutoFit/>
          </a:bodyPr>
          <a:lstStyle/>
          <a:p>
            <a:r>
              <a:rPr lang="en-US" sz="1050" dirty="0">
                <a:solidFill>
                  <a:schemeClr val="tx1"/>
                </a:solidFill>
              </a:rPr>
              <a:t>User Prompts: Find all deals &gt; $50M EBITDA</a:t>
            </a:r>
          </a:p>
        </p:txBody>
      </p:sp>
    </p:spTree>
    <p:extLst>
      <p:ext uri="{BB962C8B-B14F-4D97-AF65-F5344CB8AC3E}">
        <p14:creationId xmlns:p14="http://schemas.microsoft.com/office/powerpoint/2010/main" val="135795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Table of contents</a:t>
            </a:r>
            <a:endParaRPr dirty="0"/>
          </a:p>
        </p:txBody>
      </p:sp>
      <p:sp>
        <p:nvSpPr>
          <p:cNvPr id="156" name="Google Shape;156;p27"/>
          <p:cNvSpPr txBox="1">
            <a:spLocks noGrp="1"/>
          </p:cNvSpPr>
          <p:nvPr>
            <p:ph type="title" idx="2"/>
          </p:nvPr>
        </p:nvSpPr>
        <p:spPr>
          <a:xfrm>
            <a:off x="228600" y="895940"/>
            <a:ext cx="734700" cy="5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dirty="0"/>
          </a:p>
        </p:txBody>
      </p:sp>
      <p:sp>
        <p:nvSpPr>
          <p:cNvPr id="157" name="Google Shape;157;p27"/>
          <p:cNvSpPr txBox="1">
            <a:spLocks noGrp="1"/>
          </p:cNvSpPr>
          <p:nvPr>
            <p:ph type="title" idx="3"/>
          </p:nvPr>
        </p:nvSpPr>
        <p:spPr>
          <a:xfrm>
            <a:off x="228600" y="2280565"/>
            <a:ext cx="734700" cy="5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dirty="0"/>
          </a:p>
        </p:txBody>
      </p:sp>
      <p:sp>
        <p:nvSpPr>
          <p:cNvPr id="158" name="Google Shape;158;p27"/>
          <p:cNvSpPr txBox="1">
            <a:spLocks noGrp="1"/>
          </p:cNvSpPr>
          <p:nvPr>
            <p:ph type="title" idx="4"/>
          </p:nvPr>
        </p:nvSpPr>
        <p:spPr>
          <a:xfrm>
            <a:off x="2751896" y="895940"/>
            <a:ext cx="734700" cy="5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04</a:t>
            </a:r>
            <a:endParaRPr dirty="0"/>
          </a:p>
        </p:txBody>
      </p:sp>
      <p:sp>
        <p:nvSpPr>
          <p:cNvPr id="159" name="Google Shape;159;p27"/>
          <p:cNvSpPr txBox="1">
            <a:spLocks noGrp="1"/>
          </p:cNvSpPr>
          <p:nvPr>
            <p:ph type="title" idx="5"/>
          </p:nvPr>
        </p:nvSpPr>
        <p:spPr>
          <a:xfrm>
            <a:off x="2751896" y="2280575"/>
            <a:ext cx="734700" cy="5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05</a:t>
            </a:r>
            <a:endParaRPr dirty="0"/>
          </a:p>
        </p:txBody>
      </p:sp>
      <p:sp>
        <p:nvSpPr>
          <p:cNvPr id="160" name="Google Shape;160;p27"/>
          <p:cNvSpPr txBox="1">
            <a:spLocks noGrp="1"/>
          </p:cNvSpPr>
          <p:nvPr>
            <p:ph type="title" idx="6"/>
          </p:nvPr>
        </p:nvSpPr>
        <p:spPr>
          <a:xfrm>
            <a:off x="228599" y="3665190"/>
            <a:ext cx="734700" cy="5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dirty="0"/>
          </a:p>
        </p:txBody>
      </p:sp>
      <p:sp>
        <p:nvSpPr>
          <p:cNvPr id="161" name="Google Shape;161;p27"/>
          <p:cNvSpPr txBox="1">
            <a:spLocks noGrp="1"/>
          </p:cNvSpPr>
          <p:nvPr>
            <p:ph type="title" idx="7"/>
          </p:nvPr>
        </p:nvSpPr>
        <p:spPr>
          <a:xfrm>
            <a:off x="2751899" y="3665211"/>
            <a:ext cx="734700" cy="5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06</a:t>
            </a:r>
            <a:endParaRPr dirty="0"/>
          </a:p>
        </p:txBody>
      </p:sp>
      <p:sp>
        <p:nvSpPr>
          <p:cNvPr id="162" name="Google Shape;162;p27"/>
          <p:cNvSpPr txBox="1">
            <a:spLocks noGrp="1"/>
          </p:cNvSpPr>
          <p:nvPr>
            <p:ph type="subTitle" idx="1"/>
          </p:nvPr>
        </p:nvSpPr>
        <p:spPr>
          <a:xfrm>
            <a:off x="228600" y="1373838"/>
            <a:ext cx="21423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Core Systems Recommendation</a:t>
            </a:r>
            <a:endParaRPr dirty="0"/>
          </a:p>
        </p:txBody>
      </p:sp>
      <p:sp>
        <p:nvSpPr>
          <p:cNvPr id="163" name="Google Shape;163;p27"/>
          <p:cNvSpPr txBox="1">
            <a:spLocks noGrp="1"/>
          </p:cNvSpPr>
          <p:nvPr>
            <p:ph type="subTitle" idx="8"/>
          </p:nvPr>
        </p:nvSpPr>
        <p:spPr>
          <a:xfrm>
            <a:off x="2751900" y="1373838"/>
            <a:ext cx="2142300" cy="677100"/>
          </a:xfrm>
          <a:prstGeom prst="rect">
            <a:avLst/>
          </a:prstGeom>
        </p:spPr>
        <p:txBody>
          <a:bodyPr spcFirstLastPara="1" wrap="square" lIns="91425" tIns="91425" rIns="91425" bIns="91425" anchor="t" anchorCtr="0">
            <a:noAutofit/>
          </a:bodyPr>
          <a:lstStyle/>
          <a:p>
            <a:pPr marL="0" lvl="0" indent="0"/>
            <a:r>
              <a:rPr lang="en" dirty="0"/>
              <a:t>Microservices &amp; AI Models</a:t>
            </a:r>
            <a:endParaRPr dirty="0"/>
          </a:p>
        </p:txBody>
      </p:sp>
      <p:sp>
        <p:nvSpPr>
          <p:cNvPr id="164" name="Google Shape;164;p27"/>
          <p:cNvSpPr txBox="1">
            <a:spLocks noGrp="1"/>
          </p:cNvSpPr>
          <p:nvPr>
            <p:ph type="subTitle" idx="9"/>
          </p:nvPr>
        </p:nvSpPr>
        <p:spPr>
          <a:xfrm>
            <a:off x="228600" y="4143100"/>
            <a:ext cx="21423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Unstructured Data &amp; LLMs</a:t>
            </a:r>
            <a:endParaRPr dirty="0"/>
          </a:p>
        </p:txBody>
      </p:sp>
      <p:sp>
        <p:nvSpPr>
          <p:cNvPr id="165" name="Google Shape;165;p27"/>
          <p:cNvSpPr txBox="1">
            <a:spLocks noGrp="1"/>
          </p:cNvSpPr>
          <p:nvPr>
            <p:ph type="subTitle" idx="13"/>
          </p:nvPr>
        </p:nvSpPr>
        <p:spPr>
          <a:xfrm>
            <a:off x="228600" y="2781540"/>
            <a:ext cx="21423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Data Mesh &amp; Integration</a:t>
            </a:r>
            <a:endParaRPr dirty="0"/>
          </a:p>
        </p:txBody>
      </p:sp>
      <p:sp>
        <p:nvSpPr>
          <p:cNvPr id="166" name="Google Shape;166;p27"/>
          <p:cNvSpPr txBox="1">
            <a:spLocks noGrp="1"/>
          </p:cNvSpPr>
          <p:nvPr>
            <p:ph type="subTitle" idx="14"/>
          </p:nvPr>
        </p:nvSpPr>
        <p:spPr>
          <a:xfrm>
            <a:off x="2751900" y="2781540"/>
            <a:ext cx="21423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Roadmap &amp; Budget</a:t>
            </a:r>
            <a:endParaRPr dirty="0"/>
          </a:p>
        </p:txBody>
      </p:sp>
      <p:sp>
        <p:nvSpPr>
          <p:cNvPr id="167" name="Google Shape;167;p27"/>
          <p:cNvSpPr txBox="1">
            <a:spLocks noGrp="1"/>
          </p:cNvSpPr>
          <p:nvPr>
            <p:ph type="subTitle" idx="15"/>
          </p:nvPr>
        </p:nvSpPr>
        <p:spPr>
          <a:xfrm>
            <a:off x="2751900" y="4143202"/>
            <a:ext cx="21423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Conclusion</a:t>
            </a:r>
            <a:endParaRPr dirty="0"/>
          </a:p>
        </p:txBody>
      </p:sp>
      <p:pic>
        <p:nvPicPr>
          <p:cNvPr id="168" name="Google Shape;168;p27" title="black-white-portrait-sad-woman.jpg"/>
          <p:cNvPicPr preferRelativeResize="0">
            <a:picLocks noGrp="1"/>
          </p:cNvPicPr>
          <p:nvPr>
            <p:ph type="pic" idx="16"/>
          </p:nvPr>
        </p:nvPicPr>
        <p:blipFill rotWithShape="1">
          <a:blip r:embed="rId3">
            <a:alphaModFix/>
          </a:blip>
          <a:srcRect t="13597" b="4239"/>
          <a:stretch/>
        </p:blipFill>
        <p:spPr>
          <a:xfrm>
            <a:off x="5655325" y="895950"/>
            <a:ext cx="3260101" cy="40189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838199" y="1768064"/>
            <a:ext cx="7626928" cy="150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t>Objective: </a:t>
            </a:r>
            <a:br>
              <a:rPr lang="en" dirty="0"/>
            </a:br>
            <a:br>
              <a:rPr lang="en" dirty="0"/>
            </a:br>
            <a:r>
              <a:rPr lang="en" dirty="0"/>
              <a:t>Evaluate </a:t>
            </a:r>
            <a:r>
              <a:rPr lang="en-US" dirty="0"/>
              <a:t>M&amp;A Firm</a:t>
            </a:r>
            <a:r>
              <a:rPr lang="en" dirty="0"/>
              <a:t>’s 4 core systems and establish a data architecture roadmap that will deliver a scalable, AI enabled data mesh that delivers insights to optimize the business.</a:t>
            </a:r>
            <a:endParaRPr sz="4000" dirty="0"/>
          </a:p>
        </p:txBody>
      </p:sp>
      <p:sp>
        <p:nvSpPr>
          <p:cNvPr id="4" name="Google Shape;216;p33">
            <a:extLst>
              <a:ext uri="{FF2B5EF4-FFF2-40B4-BE49-F238E27FC236}">
                <a16:creationId xmlns:a16="http://schemas.microsoft.com/office/drawing/2014/main" id="{55602890-738E-D6AF-C5AA-462123DCE92D}"/>
              </a:ext>
            </a:extLst>
          </p:cNvPr>
          <p:cNvSpPr txBox="1">
            <a:spLocks noGrp="1"/>
          </p:cNvSpPr>
          <p:nvPr>
            <p:ph type="subTitle" idx="1"/>
          </p:nvPr>
        </p:nvSpPr>
        <p:spPr>
          <a:xfrm>
            <a:off x="838199" y="3827715"/>
            <a:ext cx="7626928" cy="87187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Assumptions:</a:t>
            </a:r>
          </a:p>
          <a:p>
            <a:pPr marL="0" lvl="0" indent="0" rtl="0">
              <a:spcBef>
                <a:spcPts val="0"/>
              </a:spcBef>
              <a:spcAft>
                <a:spcPts val="0"/>
              </a:spcAft>
              <a:buNone/>
            </a:pPr>
            <a:r>
              <a:rPr lang="en" dirty="0"/>
              <a:t> </a:t>
            </a:r>
          </a:p>
          <a:p>
            <a:pPr marL="0" lvl="0" indent="0" rtl="0">
              <a:spcBef>
                <a:spcPts val="0"/>
              </a:spcBef>
              <a:spcAft>
                <a:spcPts val="0"/>
              </a:spcAft>
              <a:buNone/>
            </a:pPr>
            <a:r>
              <a:rPr lang="en" dirty="0"/>
              <a:t>This recommendation is based on limited information.  The roadmap will evolve once discovery is completed.</a:t>
            </a:r>
          </a:p>
          <a:p>
            <a:pPr marL="0" lvl="0" indent="0"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AF8C7445-DDA1-74B2-2468-A08D49C0EAD0}"/>
            </a:ext>
          </a:extLst>
        </p:cNvPr>
        <p:cNvGrpSpPr/>
        <p:nvPr/>
      </p:nvGrpSpPr>
      <p:grpSpPr>
        <a:xfrm>
          <a:off x="0" y="0"/>
          <a:ext cx="0" cy="0"/>
          <a:chOff x="0" y="0"/>
          <a:chExt cx="0" cy="0"/>
        </a:xfrm>
      </p:grpSpPr>
      <p:sp>
        <p:nvSpPr>
          <p:cNvPr id="263" name="Google Shape;263;p36">
            <a:extLst>
              <a:ext uri="{FF2B5EF4-FFF2-40B4-BE49-F238E27FC236}">
                <a16:creationId xmlns:a16="http://schemas.microsoft.com/office/drawing/2014/main" id="{A98FB049-7B9F-9AFB-D450-B6171AE01B20}"/>
              </a:ext>
            </a:extLst>
          </p:cNvPr>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will keep the 4 core systems and reconfigure</a:t>
            </a:r>
            <a:endParaRPr dirty="0"/>
          </a:p>
        </p:txBody>
      </p:sp>
      <p:sp>
        <p:nvSpPr>
          <p:cNvPr id="2" name="Google Shape;188;p30">
            <a:extLst>
              <a:ext uri="{FF2B5EF4-FFF2-40B4-BE49-F238E27FC236}">
                <a16:creationId xmlns:a16="http://schemas.microsoft.com/office/drawing/2014/main" id="{6366F6A2-88AC-2D8B-681F-74842B2EA1DA}"/>
              </a:ext>
            </a:extLst>
          </p:cNvPr>
          <p:cNvSpPr txBox="1">
            <a:spLocks/>
          </p:cNvSpPr>
          <p:nvPr/>
        </p:nvSpPr>
        <p:spPr>
          <a:xfrm>
            <a:off x="505691" y="932918"/>
            <a:ext cx="8686799" cy="109641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dirty="0">
                <a:solidFill>
                  <a:schemeClr val="tx1"/>
                </a:solidFill>
              </a:rPr>
              <a:t>Rationale:</a:t>
            </a:r>
          </a:p>
          <a:p>
            <a:pPr marL="457200" indent="-317500">
              <a:buClr>
                <a:schemeClr val="tx1"/>
              </a:buClr>
              <a:buSzPts val="1400"/>
              <a:buFont typeface="Arial"/>
              <a:buChar char="●"/>
            </a:pPr>
            <a:r>
              <a:rPr lang="en-US" dirty="0">
                <a:solidFill>
                  <a:schemeClr val="tx1"/>
                </a:solidFill>
              </a:rPr>
              <a:t>Leading products, already in place with effective APIs/integrations</a:t>
            </a:r>
          </a:p>
          <a:p>
            <a:pPr marL="457200" indent="-317500">
              <a:buClr>
                <a:schemeClr val="tx1"/>
              </a:buClr>
              <a:buSzPts val="1400"/>
              <a:buFont typeface="Arial"/>
              <a:buChar char="●"/>
            </a:pPr>
            <a:r>
              <a:rPr lang="en-US" dirty="0">
                <a:solidFill>
                  <a:schemeClr val="tx1"/>
                </a:solidFill>
              </a:rPr>
              <a:t>Replacement would add unnecessary costs and disruption</a:t>
            </a:r>
          </a:p>
          <a:p>
            <a:pPr marL="457200" indent="-317500">
              <a:buClr>
                <a:schemeClr val="tx1"/>
              </a:buClr>
              <a:buSzPts val="1400"/>
              <a:buFont typeface="Arial"/>
              <a:buChar char="●"/>
            </a:pPr>
            <a:r>
              <a:rPr lang="en-US" dirty="0">
                <a:solidFill>
                  <a:schemeClr val="tx1"/>
                </a:solidFill>
              </a:rPr>
              <a:t>Reconfiguration and integration will get us to our goals</a:t>
            </a:r>
          </a:p>
          <a:p>
            <a:pPr marL="457200" indent="-317500">
              <a:buClr>
                <a:schemeClr val="tx1"/>
              </a:buClr>
              <a:buSzPts val="1400"/>
              <a:buFont typeface="Arial"/>
              <a:buChar char="●"/>
            </a:pPr>
            <a:endParaRPr lang="en-US" dirty="0">
              <a:solidFill>
                <a:schemeClr val="tx1"/>
              </a:solidFill>
            </a:endParaRPr>
          </a:p>
        </p:txBody>
      </p:sp>
      <p:graphicFrame>
        <p:nvGraphicFramePr>
          <p:cNvPr id="3" name="Table 2">
            <a:extLst>
              <a:ext uri="{FF2B5EF4-FFF2-40B4-BE49-F238E27FC236}">
                <a16:creationId xmlns:a16="http://schemas.microsoft.com/office/drawing/2014/main" id="{08FD41FD-CE8B-4C35-3680-09231C577588}"/>
              </a:ext>
            </a:extLst>
          </p:cNvPr>
          <p:cNvGraphicFramePr>
            <a:graphicFrameLocks noGrp="1"/>
          </p:cNvGraphicFramePr>
          <p:nvPr>
            <p:extLst>
              <p:ext uri="{D42A27DB-BD31-4B8C-83A1-F6EECF244321}">
                <p14:modId xmlns:p14="http://schemas.microsoft.com/office/powerpoint/2010/main" val="2862766886"/>
              </p:ext>
            </p:extLst>
          </p:nvPr>
        </p:nvGraphicFramePr>
        <p:xfrm>
          <a:off x="458408" y="2252874"/>
          <a:ext cx="8227183" cy="2565400"/>
        </p:xfrm>
        <a:graphic>
          <a:graphicData uri="http://schemas.openxmlformats.org/drawingml/2006/table">
            <a:tbl>
              <a:tblPr firstRow="1" bandRow="1">
                <a:tableStyleId>{C32AD42D-4185-405D-816C-B6E1FD7B91AA}</a:tableStyleId>
              </a:tblPr>
              <a:tblGrid>
                <a:gridCol w="1070314">
                  <a:extLst>
                    <a:ext uri="{9D8B030D-6E8A-4147-A177-3AD203B41FA5}">
                      <a16:colId xmlns:a16="http://schemas.microsoft.com/office/drawing/2014/main" val="1899851109"/>
                    </a:ext>
                  </a:extLst>
                </a:gridCol>
                <a:gridCol w="3982095">
                  <a:extLst>
                    <a:ext uri="{9D8B030D-6E8A-4147-A177-3AD203B41FA5}">
                      <a16:colId xmlns:a16="http://schemas.microsoft.com/office/drawing/2014/main" val="251270252"/>
                    </a:ext>
                  </a:extLst>
                </a:gridCol>
                <a:gridCol w="3174774">
                  <a:extLst>
                    <a:ext uri="{9D8B030D-6E8A-4147-A177-3AD203B41FA5}">
                      <a16:colId xmlns:a16="http://schemas.microsoft.com/office/drawing/2014/main" val="2043729622"/>
                    </a:ext>
                  </a:extLst>
                </a:gridCol>
              </a:tblGrid>
              <a:tr h="370840">
                <a:tc>
                  <a:txBody>
                    <a:bodyPr/>
                    <a:lstStyle/>
                    <a:p>
                      <a:r>
                        <a:rPr lang="en-US" sz="1200" b="1" dirty="0">
                          <a:solidFill>
                            <a:schemeClr val="tx1"/>
                          </a:solidFill>
                        </a:rPr>
                        <a:t>System</a:t>
                      </a:r>
                    </a:p>
                  </a:txBody>
                  <a:tcPr>
                    <a:solidFill>
                      <a:schemeClr val="bg1">
                        <a:lumMod val="75000"/>
                        <a:lumOff val="25000"/>
                      </a:schemeClr>
                    </a:solidFill>
                  </a:tcPr>
                </a:tc>
                <a:tc>
                  <a:txBody>
                    <a:bodyPr/>
                    <a:lstStyle/>
                    <a:p>
                      <a:r>
                        <a:rPr lang="en-US" sz="1200" b="1" dirty="0">
                          <a:solidFill>
                            <a:schemeClr val="tx1"/>
                          </a:solidFill>
                        </a:rPr>
                        <a:t>Reconfiguration Needed</a:t>
                      </a:r>
                    </a:p>
                  </a:txBody>
                  <a:tcPr>
                    <a:solidFill>
                      <a:schemeClr val="bg1">
                        <a:lumMod val="75000"/>
                        <a:lumOff val="25000"/>
                      </a:schemeClr>
                    </a:solidFill>
                  </a:tcPr>
                </a:tc>
                <a:tc>
                  <a:txBody>
                    <a:bodyPr/>
                    <a:lstStyle/>
                    <a:p>
                      <a:r>
                        <a:rPr lang="en-US" sz="1200" b="1" dirty="0">
                          <a:solidFill>
                            <a:schemeClr val="tx1"/>
                          </a:solidFill>
                        </a:rPr>
                        <a:t>Benefits</a:t>
                      </a:r>
                    </a:p>
                  </a:txBody>
                  <a:tcPr>
                    <a:solidFill>
                      <a:schemeClr val="bg1">
                        <a:lumMod val="75000"/>
                        <a:lumOff val="25000"/>
                      </a:schemeClr>
                    </a:solidFill>
                  </a:tcPr>
                </a:tc>
                <a:extLst>
                  <a:ext uri="{0D108BD9-81ED-4DB2-BD59-A6C34878D82A}">
                    <a16:rowId xmlns:a16="http://schemas.microsoft.com/office/drawing/2014/main" val="1042175797"/>
                  </a:ext>
                </a:extLst>
              </a:tr>
              <a:tr h="370840">
                <a:tc>
                  <a:txBody>
                    <a:bodyPr/>
                    <a:lstStyle/>
                    <a:p>
                      <a:r>
                        <a:rPr lang="en-US" sz="1200" dirty="0">
                          <a:solidFill>
                            <a:schemeClr val="tx1"/>
                          </a:solidFill>
                        </a:rPr>
                        <a:t>Box</a:t>
                      </a:r>
                    </a:p>
                  </a:txBody>
                  <a:tcPr/>
                </a:tc>
                <a:tc>
                  <a:txBody>
                    <a:bodyPr/>
                    <a:lstStyle/>
                    <a:p>
                      <a:r>
                        <a:rPr lang="en-US" sz="1200" dirty="0">
                          <a:solidFill>
                            <a:schemeClr val="tx1"/>
                          </a:solidFill>
                        </a:rPr>
                        <a:t>Add document tagging, metadata extraction and  integration with Snowflake</a:t>
                      </a:r>
                    </a:p>
                  </a:txBody>
                  <a:tcPr/>
                </a:tc>
                <a:tc>
                  <a:txBody>
                    <a:bodyPr/>
                    <a:lstStyle/>
                    <a:p>
                      <a:r>
                        <a:rPr lang="en-US" sz="1200" dirty="0">
                          <a:solidFill>
                            <a:schemeClr val="tx1"/>
                          </a:solidFill>
                        </a:rPr>
                        <a:t>Fuel AI driven insights, document level analytics, diligence and deal scoring</a:t>
                      </a:r>
                    </a:p>
                  </a:txBody>
                  <a:tcPr/>
                </a:tc>
                <a:extLst>
                  <a:ext uri="{0D108BD9-81ED-4DB2-BD59-A6C34878D82A}">
                    <a16:rowId xmlns:a16="http://schemas.microsoft.com/office/drawing/2014/main" val="577890732"/>
                  </a:ext>
                </a:extLst>
              </a:tr>
              <a:tr h="370840">
                <a:tc>
                  <a:txBody>
                    <a:bodyPr/>
                    <a:lstStyle/>
                    <a:p>
                      <a:r>
                        <a:rPr lang="en-US" sz="1200" dirty="0">
                          <a:solidFill>
                            <a:schemeClr val="tx1"/>
                          </a:solidFill>
                        </a:rPr>
                        <a:t>Workday</a:t>
                      </a:r>
                    </a:p>
                  </a:txBody>
                  <a:tcPr/>
                </a:tc>
                <a:tc>
                  <a:txBody>
                    <a:bodyPr/>
                    <a:lstStyle/>
                    <a:p>
                      <a:r>
                        <a:rPr lang="en-US" sz="1200" dirty="0">
                          <a:solidFill>
                            <a:schemeClr val="tx1"/>
                          </a:solidFill>
                        </a:rPr>
                        <a:t>Standardize data for teams, employees and cost centers, ingest into Snowflake</a:t>
                      </a:r>
                    </a:p>
                  </a:txBody>
                  <a:tcPr/>
                </a:tc>
                <a:tc>
                  <a:txBody>
                    <a:bodyPr/>
                    <a:lstStyle/>
                    <a:p>
                      <a:r>
                        <a:rPr lang="en-US" sz="1200" dirty="0">
                          <a:solidFill>
                            <a:schemeClr val="tx1"/>
                          </a:solidFill>
                        </a:rPr>
                        <a:t>Workforce analytics, banker utilization, staff forecasting</a:t>
                      </a:r>
                    </a:p>
                  </a:txBody>
                  <a:tcPr/>
                </a:tc>
                <a:extLst>
                  <a:ext uri="{0D108BD9-81ED-4DB2-BD59-A6C34878D82A}">
                    <a16:rowId xmlns:a16="http://schemas.microsoft.com/office/drawing/2014/main" val="1581243617"/>
                  </a:ext>
                </a:extLst>
              </a:tr>
              <a:tr h="370840">
                <a:tc>
                  <a:txBody>
                    <a:bodyPr/>
                    <a:lstStyle/>
                    <a:p>
                      <a:r>
                        <a:rPr lang="en-US" sz="1200" dirty="0">
                          <a:solidFill>
                            <a:schemeClr val="tx1"/>
                          </a:solidFill>
                        </a:rPr>
                        <a:t>Salesforce</a:t>
                      </a:r>
                    </a:p>
                  </a:txBody>
                  <a:tcPr/>
                </a:tc>
                <a:tc>
                  <a:txBody>
                    <a:bodyPr/>
                    <a:lstStyle/>
                    <a:p>
                      <a:r>
                        <a:rPr lang="en-US" sz="1200" dirty="0">
                          <a:solidFill>
                            <a:schemeClr val="tx1"/>
                          </a:solidFill>
                        </a:rPr>
                        <a:t>Standardize deal pipeline, client relationships, and strategic advisory tracking data, create bidirectional flow with Snowflake</a:t>
                      </a:r>
                    </a:p>
                  </a:txBody>
                  <a:tcPr/>
                </a:tc>
                <a:tc>
                  <a:txBody>
                    <a:bodyPr/>
                    <a:lstStyle/>
                    <a:p>
                      <a:r>
                        <a:rPr lang="en-US" sz="1200" dirty="0">
                          <a:solidFill>
                            <a:schemeClr val="tx1"/>
                          </a:solidFill>
                        </a:rPr>
                        <a:t>Enable AI scoring across business lines, next best action recommendations, user UI,  etc.</a:t>
                      </a:r>
                    </a:p>
                  </a:txBody>
                  <a:tcPr/>
                </a:tc>
                <a:extLst>
                  <a:ext uri="{0D108BD9-81ED-4DB2-BD59-A6C34878D82A}">
                    <a16:rowId xmlns:a16="http://schemas.microsoft.com/office/drawing/2014/main" val="2605069114"/>
                  </a:ext>
                </a:extLst>
              </a:tr>
              <a:tr h="370840">
                <a:tc>
                  <a:txBody>
                    <a:bodyPr/>
                    <a:lstStyle/>
                    <a:p>
                      <a:r>
                        <a:rPr lang="en-US" sz="1200" dirty="0">
                          <a:solidFill>
                            <a:schemeClr val="tx1"/>
                          </a:solidFill>
                        </a:rPr>
                        <a:t>Snowflake (Data Mesh)</a:t>
                      </a:r>
                    </a:p>
                  </a:txBody>
                  <a:tcPr/>
                </a:tc>
                <a:tc>
                  <a:txBody>
                    <a:bodyPr/>
                    <a:lstStyle/>
                    <a:p>
                      <a:r>
                        <a:rPr lang="en-US" sz="1200" dirty="0">
                          <a:solidFill>
                            <a:schemeClr val="tx1"/>
                          </a:solidFill>
                        </a:rPr>
                        <a:t>Reconfigure as a data mesh with a node for each business domain, ingest 3</a:t>
                      </a:r>
                      <a:r>
                        <a:rPr lang="en-US" sz="1200" baseline="30000" dirty="0">
                          <a:solidFill>
                            <a:schemeClr val="tx1"/>
                          </a:solidFill>
                        </a:rPr>
                        <a:t>rd</a:t>
                      </a:r>
                      <a:r>
                        <a:rPr lang="en-US" sz="1200" dirty="0">
                          <a:solidFill>
                            <a:schemeClr val="tx1"/>
                          </a:solidFill>
                        </a:rPr>
                        <a:t> party data</a:t>
                      </a:r>
                    </a:p>
                  </a:txBody>
                  <a:tcPr/>
                </a:tc>
                <a:tc>
                  <a:txBody>
                    <a:bodyPr/>
                    <a:lstStyle/>
                    <a:p>
                      <a:r>
                        <a:rPr lang="en-US" sz="1200" dirty="0">
                          <a:solidFill>
                            <a:schemeClr val="tx1"/>
                          </a:solidFill>
                        </a:rPr>
                        <a:t>Will be the centralized mesh for all structured/unstructured data; supports AI, microservices &amp; analytics</a:t>
                      </a:r>
                    </a:p>
                  </a:txBody>
                  <a:tcPr/>
                </a:tc>
                <a:extLst>
                  <a:ext uri="{0D108BD9-81ED-4DB2-BD59-A6C34878D82A}">
                    <a16:rowId xmlns:a16="http://schemas.microsoft.com/office/drawing/2014/main" val="2308978106"/>
                  </a:ext>
                </a:extLst>
              </a:tr>
            </a:tbl>
          </a:graphicData>
        </a:graphic>
      </p:graphicFrame>
      <p:sp>
        <p:nvSpPr>
          <p:cNvPr id="4" name="Google Shape;389;p40">
            <a:extLst>
              <a:ext uri="{FF2B5EF4-FFF2-40B4-BE49-F238E27FC236}">
                <a16:creationId xmlns:a16="http://schemas.microsoft.com/office/drawing/2014/main" id="{6B55FC9E-0039-8602-0FDF-1F0ACCD2F8B8}"/>
              </a:ext>
            </a:extLst>
          </p:cNvPr>
          <p:cNvSpPr/>
          <p:nvPr/>
        </p:nvSpPr>
        <p:spPr>
          <a:xfrm>
            <a:off x="6791146" y="1452492"/>
            <a:ext cx="291729" cy="280808"/>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nvGrpSpPr>
          <p:cNvPr id="5" name="Google Shape;2597;p50">
            <a:extLst>
              <a:ext uri="{FF2B5EF4-FFF2-40B4-BE49-F238E27FC236}">
                <a16:creationId xmlns:a16="http://schemas.microsoft.com/office/drawing/2014/main" id="{2898870A-3944-A7BD-4E98-EC1176D24D36}"/>
              </a:ext>
            </a:extLst>
          </p:cNvPr>
          <p:cNvGrpSpPr/>
          <p:nvPr/>
        </p:nvGrpSpPr>
        <p:grpSpPr>
          <a:xfrm>
            <a:off x="6814928" y="1096093"/>
            <a:ext cx="279824" cy="279833"/>
            <a:chOff x="-40011050" y="3972375"/>
            <a:chExt cx="316650" cy="316625"/>
          </a:xfrm>
        </p:grpSpPr>
        <p:sp>
          <p:nvSpPr>
            <p:cNvPr id="6" name="Google Shape;2598;p50">
              <a:extLst>
                <a:ext uri="{FF2B5EF4-FFF2-40B4-BE49-F238E27FC236}">
                  <a16:creationId xmlns:a16="http://schemas.microsoft.com/office/drawing/2014/main" id="{CF98432D-C534-44B7-E6CB-4F982FA47731}"/>
                </a:ext>
              </a:extLst>
            </p:cNvPr>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2599;p50">
              <a:extLst>
                <a:ext uri="{FF2B5EF4-FFF2-40B4-BE49-F238E27FC236}">
                  <a16:creationId xmlns:a16="http://schemas.microsoft.com/office/drawing/2014/main" id="{7D2C2590-26D2-C22C-FBED-52B36E9143A8}"/>
                </a:ext>
              </a:extLst>
            </p:cNvPr>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 name="Google Shape;2149;p49">
            <a:extLst>
              <a:ext uri="{FF2B5EF4-FFF2-40B4-BE49-F238E27FC236}">
                <a16:creationId xmlns:a16="http://schemas.microsoft.com/office/drawing/2014/main" id="{B919381E-E0AF-B871-E80C-71051689F73C}"/>
              </a:ext>
            </a:extLst>
          </p:cNvPr>
          <p:cNvGrpSpPr/>
          <p:nvPr/>
        </p:nvGrpSpPr>
        <p:grpSpPr>
          <a:xfrm>
            <a:off x="6803826" y="1807733"/>
            <a:ext cx="290926" cy="221601"/>
            <a:chOff x="3271200" y="3863875"/>
            <a:chExt cx="481825" cy="366950"/>
          </a:xfrm>
        </p:grpSpPr>
        <p:sp>
          <p:nvSpPr>
            <p:cNvPr id="9" name="Google Shape;2150;p49">
              <a:extLst>
                <a:ext uri="{FF2B5EF4-FFF2-40B4-BE49-F238E27FC236}">
                  <a16:creationId xmlns:a16="http://schemas.microsoft.com/office/drawing/2014/main" id="{B63BFBD2-1CEC-1708-F0BC-5D0AD44FF837}"/>
                </a:ext>
              </a:extLst>
            </p:cNvPr>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10" name="Google Shape;2151;p49">
              <a:extLst>
                <a:ext uri="{FF2B5EF4-FFF2-40B4-BE49-F238E27FC236}">
                  <a16:creationId xmlns:a16="http://schemas.microsoft.com/office/drawing/2014/main" id="{E13A8ABA-0DE4-16C2-A878-B0EF84F7410B}"/>
                </a:ext>
              </a:extLst>
            </p:cNvPr>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spTree>
    <p:extLst>
      <p:ext uri="{BB962C8B-B14F-4D97-AF65-F5344CB8AC3E}">
        <p14:creationId xmlns:p14="http://schemas.microsoft.com/office/powerpoint/2010/main" val="319130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75934F2E-E29A-A6DA-7351-F4B0114819C4}"/>
            </a:ext>
          </a:extLst>
        </p:cNvPr>
        <p:cNvGrpSpPr/>
        <p:nvPr/>
      </p:nvGrpSpPr>
      <p:grpSpPr>
        <a:xfrm>
          <a:off x="0" y="0"/>
          <a:ext cx="0" cy="0"/>
          <a:chOff x="0" y="0"/>
          <a:chExt cx="0" cy="0"/>
        </a:xfrm>
      </p:grpSpPr>
      <p:sp>
        <p:nvSpPr>
          <p:cNvPr id="263" name="Google Shape;263;p36">
            <a:extLst>
              <a:ext uri="{FF2B5EF4-FFF2-40B4-BE49-F238E27FC236}">
                <a16:creationId xmlns:a16="http://schemas.microsoft.com/office/drawing/2014/main" id="{54961E68-7D06-477D-4F41-4EE52B46C2A8}"/>
              </a:ext>
            </a:extLst>
          </p:cNvPr>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Data Mesh &amp; Integration Sequence</a:t>
            </a:r>
            <a:endParaRPr dirty="0"/>
          </a:p>
        </p:txBody>
      </p:sp>
      <p:sp>
        <p:nvSpPr>
          <p:cNvPr id="2" name="Google Shape;188;p30">
            <a:extLst>
              <a:ext uri="{FF2B5EF4-FFF2-40B4-BE49-F238E27FC236}">
                <a16:creationId xmlns:a16="http://schemas.microsoft.com/office/drawing/2014/main" id="{E2480B2B-8432-E03D-FB55-B7AEDAAAC3B9}"/>
              </a:ext>
            </a:extLst>
          </p:cNvPr>
          <p:cNvSpPr txBox="1">
            <a:spLocks/>
          </p:cNvSpPr>
          <p:nvPr/>
        </p:nvSpPr>
        <p:spPr>
          <a:xfrm>
            <a:off x="741216" y="932917"/>
            <a:ext cx="8160327" cy="40502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sz="1200" b="1" dirty="0">
                <a:solidFill>
                  <a:schemeClr val="tx1"/>
                </a:solidFill>
              </a:rPr>
              <a:t>Snowflake as the Centralized Data Mesh</a:t>
            </a:r>
          </a:p>
          <a:p>
            <a:pPr>
              <a:buClr>
                <a:schemeClr val="dk1"/>
              </a:buClr>
              <a:buSzPts val="1100"/>
            </a:pPr>
            <a:endParaRPr lang="en-US" sz="1200" b="1" dirty="0">
              <a:solidFill>
                <a:schemeClr val="tx1"/>
              </a:solidFill>
            </a:endParaRPr>
          </a:p>
          <a:p>
            <a:pPr marL="228600" indent="-228600">
              <a:buClr>
                <a:schemeClr val="tx1"/>
              </a:buClr>
              <a:buAutoNum type="arabicPeriod"/>
            </a:pPr>
            <a:r>
              <a:rPr lang="en-US" sz="1100" b="1" dirty="0">
                <a:solidFill>
                  <a:schemeClr val="tx1"/>
                </a:solidFill>
              </a:rPr>
              <a:t>Conduct Discovery - </a:t>
            </a:r>
            <a:r>
              <a:rPr lang="en-US" sz="1100" dirty="0">
                <a:solidFill>
                  <a:schemeClr val="tx1"/>
                </a:solidFill>
              </a:rPr>
              <a:t>Use Cases, Data Assessment, Existing Tools, Processes, Personnel</a:t>
            </a:r>
          </a:p>
          <a:p>
            <a:pPr marL="228600" indent="-228600">
              <a:buClr>
                <a:schemeClr val="tx1"/>
              </a:buClr>
              <a:buAutoNum type="arabicPeriod"/>
            </a:pPr>
            <a:endParaRPr lang="en-US" sz="1100" b="1" dirty="0">
              <a:solidFill>
                <a:schemeClr val="tx1"/>
              </a:solidFill>
            </a:endParaRPr>
          </a:p>
          <a:p>
            <a:pPr marL="228600" indent="-228600">
              <a:buClr>
                <a:schemeClr val="tx1"/>
              </a:buClr>
              <a:buAutoNum type="arabicPeriod"/>
            </a:pPr>
            <a:r>
              <a:rPr lang="en-US" sz="1100" b="1" dirty="0">
                <a:solidFill>
                  <a:schemeClr val="tx1"/>
                </a:solidFill>
              </a:rPr>
              <a:t>Design Mesh Architecture</a:t>
            </a:r>
            <a:endParaRPr lang="en-US" sz="1100" dirty="0">
              <a:solidFill>
                <a:schemeClr val="tx1"/>
              </a:solidFill>
            </a:endParaRPr>
          </a:p>
          <a:p>
            <a:pPr lvl="1">
              <a:buClr>
                <a:schemeClr val="tx1"/>
              </a:buClr>
            </a:pPr>
            <a:r>
              <a:rPr lang="en-US" sz="1100" dirty="0">
                <a:solidFill>
                  <a:schemeClr val="tx1"/>
                </a:solidFill>
              </a:rPr>
              <a:t>	Reconfigure Snowflake for mesh &amp; model the data into standardized schemas for each domain</a:t>
            </a:r>
          </a:p>
          <a:p>
            <a:pPr lvl="1">
              <a:buClr>
                <a:schemeClr val="tx1"/>
              </a:buClr>
            </a:pPr>
            <a:r>
              <a:rPr lang="en-US" sz="1100" dirty="0">
                <a:solidFill>
                  <a:schemeClr val="tx1"/>
                </a:solidFill>
              </a:rPr>
              <a:t>	Each business domain becomes a team owned node</a:t>
            </a:r>
          </a:p>
          <a:p>
            <a:r>
              <a:rPr lang="en-US" sz="1100" b="1" dirty="0">
                <a:solidFill>
                  <a:schemeClr val="tx1"/>
                </a:solidFill>
              </a:rPr>
              <a:t>	</a:t>
            </a:r>
            <a:r>
              <a:rPr lang="en-US" sz="1100" dirty="0">
                <a:solidFill>
                  <a:schemeClr val="tx1"/>
                </a:solidFill>
              </a:rPr>
              <a:t>Standardize keys (Doc IDs, Deal IDs, etc.) across all nodes </a:t>
            </a:r>
          </a:p>
          <a:p>
            <a:endParaRPr lang="en-US" sz="1100" b="1" dirty="0">
              <a:solidFill>
                <a:schemeClr val="tx1"/>
              </a:solidFill>
            </a:endParaRPr>
          </a:p>
          <a:p>
            <a:r>
              <a:rPr lang="en-US" sz="1100" b="1" dirty="0">
                <a:solidFill>
                  <a:schemeClr val="tx1"/>
                </a:solidFill>
              </a:rPr>
              <a:t>3. Build ETL/Ingestion Pipelines - </a:t>
            </a:r>
            <a:r>
              <a:rPr lang="en-US" sz="1100" dirty="0">
                <a:solidFill>
                  <a:schemeClr val="tx1"/>
                </a:solidFill>
              </a:rPr>
              <a:t>Use native Snowflake connections whenever possible </a:t>
            </a:r>
          </a:p>
          <a:p>
            <a:pPr lvl="8">
              <a:buClr>
                <a:schemeClr val="tx1"/>
              </a:buClr>
            </a:pPr>
            <a:r>
              <a:rPr lang="en-US" sz="1100" dirty="0">
                <a:solidFill>
                  <a:schemeClr val="tx1"/>
                </a:solidFill>
              </a:rPr>
              <a:t>	For Workday use native data sharing or ETL Tool</a:t>
            </a:r>
          </a:p>
          <a:p>
            <a:pPr lvl="8">
              <a:buClr>
                <a:schemeClr val="tx1"/>
              </a:buClr>
            </a:pPr>
            <a:r>
              <a:rPr lang="en-US" sz="1100" dirty="0">
                <a:solidFill>
                  <a:schemeClr val="tx1"/>
                </a:solidFill>
              </a:rPr>
              <a:t>	Use low code ETL (Fivetran/dbt or Matillion) to sync Salesforce with Snowflake</a:t>
            </a:r>
          </a:p>
          <a:p>
            <a:pPr lvl="8">
              <a:buClr>
                <a:schemeClr val="tx1"/>
              </a:buClr>
            </a:pPr>
            <a:r>
              <a:rPr lang="en-US" sz="1100" dirty="0">
                <a:solidFill>
                  <a:schemeClr val="tx1"/>
                </a:solidFill>
              </a:rPr>
              <a:t>	Ingest market data (PitchBook, Refinitiv, Bloomberg) via Marketplace, Native Apps, or ETL/API</a:t>
            </a:r>
          </a:p>
          <a:p>
            <a:pPr lvl="1">
              <a:buClr>
                <a:schemeClr val="tx1"/>
              </a:buClr>
            </a:pPr>
            <a:r>
              <a:rPr lang="en-US" sz="1100" dirty="0">
                <a:solidFill>
                  <a:schemeClr val="tx1"/>
                </a:solidFill>
              </a:rPr>
              <a:t>	For Box, use Snowflake Open Flow Connector to ingest both metadata and documents				(See Unstructured data slide for complete discussion)</a:t>
            </a:r>
          </a:p>
          <a:p>
            <a:pPr lvl="1">
              <a:buClr>
                <a:schemeClr val="tx1"/>
              </a:buClr>
            </a:pPr>
            <a:r>
              <a:rPr lang="en-US" sz="1100" dirty="0">
                <a:solidFill>
                  <a:schemeClr val="tx1"/>
                </a:solidFill>
              </a:rPr>
              <a:t>	</a:t>
            </a:r>
          </a:p>
          <a:p>
            <a:pPr>
              <a:buClr>
                <a:schemeClr val="tx1"/>
              </a:buClr>
            </a:pPr>
            <a:r>
              <a:rPr lang="en-US" sz="1100" dirty="0">
                <a:solidFill>
                  <a:schemeClr val="tx1"/>
                </a:solidFill>
              </a:rPr>
              <a:t>4. </a:t>
            </a:r>
            <a:r>
              <a:rPr lang="en-US" sz="1100" b="1" dirty="0">
                <a:solidFill>
                  <a:schemeClr val="tx1"/>
                </a:solidFill>
              </a:rPr>
              <a:t>Access, Security &amp; Data Governance</a:t>
            </a:r>
          </a:p>
          <a:p>
            <a:pPr>
              <a:buClr>
                <a:schemeClr val="tx1"/>
              </a:buClr>
            </a:pPr>
            <a:r>
              <a:rPr lang="en-US" sz="1100" dirty="0">
                <a:solidFill>
                  <a:schemeClr val="tx1"/>
                </a:solidFill>
              </a:rPr>
              <a:t>	Implement access polices and RBAC</a:t>
            </a:r>
          </a:p>
          <a:p>
            <a:pPr>
              <a:buClr>
                <a:schemeClr val="tx1"/>
              </a:buClr>
            </a:pPr>
            <a:r>
              <a:rPr lang="en-US" sz="1100" dirty="0">
                <a:solidFill>
                  <a:schemeClr val="tx1"/>
                </a:solidFill>
              </a:rPr>
              <a:t>	Data is stored once in a node and if needed by another domain, use Snowflake Secure Data Sharing 	</a:t>
            </a:r>
          </a:p>
          <a:p>
            <a:pPr>
              <a:buClr>
                <a:schemeClr val="tx1"/>
              </a:buClr>
            </a:pPr>
            <a:r>
              <a:rPr lang="en-US" sz="1100" dirty="0">
                <a:solidFill>
                  <a:schemeClr val="tx1"/>
                </a:solidFill>
              </a:rPr>
              <a:t>	Enforce object tagging (sensitivity) and dynamic masking for compliance</a:t>
            </a:r>
          </a:p>
          <a:p>
            <a:pPr>
              <a:buClr>
                <a:schemeClr val="tx1"/>
              </a:buClr>
            </a:pPr>
            <a:r>
              <a:rPr lang="en-US" sz="1100" dirty="0">
                <a:solidFill>
                  <a:schemeClr val="tx1"/>
                </a:solidFill>
              </a:rPr>
              <a:t>	Build a Data Catalog and Lineage with Snowflake (Horizon &amp; Snowsight) or a tool like Atlan/Alation</a:t>
            </a:r>
          </a:p>
          <a:p>
            <a:pPr lvl="3">
              <a:buClr>
                <a:schemeClr val="tx1"/>
              </a:buClr>
            </a:pPr>
            <a:r>
              <a:rPr lang="en-US" sz="1100" dirty="0">
                <a:solidFill>
                  <a:schemeClr val="tx1"/>
                </a:solidFill>
              </a:rPr>
              <a:t>                        Establish data quality controls and tools (dbt or Snowsight) (built into ETL)</a:t>
            </a:r>
          </a:p>
          <a:p>
            <a:pPr lvl="3">
              <a:buClr>
                <a:schemeClr val="tx1"/>
              </a:buClr>
            </a:pPr>
            <a:r>
              <a:rPr lang="en-US" sz="1100" dirty="0">
                <a:solidFill>
                  <a:schemeClr val="tx1"/>
                </a:solidFill>
              </a:rPr>
              <a:t>	Assign Data Stewards for each mesh node</a:t>
            </a:r>
          </a:p>
          <a:p>
            <a:pPr lvl="3">
              <a:buClr>
                <a:schemeClr val="tx1"/>
              </a:buClr>
            </a:pPr>
            <a:r>
              <a:rPr lang="en-US" sz="1100" dirty="0">
                <a:solidFill>
                  <a:schemeClr val="tx1"/>
                </a:solidFill>
              </a:rPr>
              <a:t>	</a:t>
            </a:r>
            <a:endParaRPr lang="en-US" b="1" dirty="0">
              <a:solidFill>
                <a:schemeClr val="tx1"/>
              </a:solidFill>
            </a:endParaRPr>
          </a:p>
          <a:p>
            <a:pPr marL="171450" indent="-171450">
              <a:buClr>
                <a:schemeClr val="tx1"/>
              </a:buClr>
              <a:buFont typeface="Arial" panose="020B0604020202020204" pitchFamily="34" charset="0"/>
              <a:buChar char="•"/>
            </a:pPr>
            <a:endParaRPr lang="en-US" sz="1200" dirty="0">
              <a:solidFill>
                <a:schemeClr val="tx1"/>
              </a:solidFill>
            </a:endParaRPr>
          </a:p>
          <a:p>
            <a:pPr marL="457200" indent="-317500">
              <a:buClr>
                <a:schemeClr val="tx1"/>
              </a:buClr>
              <a:buSzPts val="1400"/>
              <a:buFont typeface="Arial"/>
              <a:buChar char="●"/>
            </a:pPr>
            <a:endParaRPr lang="en-US" dirty="0">
              <a:solidFill>
                <a:schemeClr val="tx1"/>
              </a:solidFill>
            </a:endParaRPr>
          </a:p>
        </p:txBody>
      </p:sp>
      <p:grpSp>
        <p:nvGrpSpPr>
          <p:cNvPr id="11" name="Google Shape;3404;p52">
            <a:extLst>
              <a:ext uri="{FF2B5EF4-FFF2-40B4-BE49-F238E27FC236}">
                <a16:creationId xmlns:a16="http://schemas.microsoft.com/office/drawing/2014/main" id="{A1C7E151-2BCF-4A24-765B-BF2C5E995D7B}"/>
              </a:ext>
            </a:extLst>
          </p:cNvPr>
          <p:cNvGrpSpPr/>
          <p:nvPr/>
        </p:nvGrpSpPr>
        <p:grpSpPr>
          <a:xfrm>
            <a:off x="368231" y="1032926"/>
            <a:ext cx="294298" cy="279760"/>
            <a:chOff x="-32576675" y="3944600"/>
            <a:chExt cx="307200" cy="292025"/>
          </a:xfrm>
        </p:grpSpPr>
        <p:sp>
          <p:nvSpPr>
            <p:cNvPr id="12" name="Google Shape;3405;p52">
              <a:extLst>
                <a:ext uri="{FF2B5EF4-FFF2-40B4-BE49-F238E27FC236}">
                  <a16:creationId xmlns:a16="http://schemas.microsoft.com/office/drawing/2014/main" id="{50499BF0-A96A-72D4-D6E2-564CDD1C83FE}"/>
                </a:ext>
              </a:extLst>
            </p:cNvPr>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3406;p52">
              <a:extLst>
                <a:ext uri="{FF2B5EF4-FFF2-40B4-BE49-F238E27FC236}">
                  <a16:creationId xmlns:a16="http://schemas.microsoft.com/office/drawing/2014/main" id="{D0F67C70-6627-03C4-ED92-C89D255F7B91}"/>
                </a:ext>
              </a:extLst>
            </p:cNvPr>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917;p49">
            <a:extLst>
              <a:ext uri="{FF2B5EF4-FFF2-40B4-BE49-F238E27FC236}">
                <a16:creationId xmlns:a16="http://schemas.microsoft.com/office/drawing/2014/main" id="{6D6B24BF-055A-7CD7-4682-A3CD7C68AB99}"/>
              </a:ext>
            </a:extLst>
          </p:cNvPr>
          <p:cNvGrpSpPr/>
          <p:nvPr/>
        </p:nvGrpSpPr>
        <p:grpSpPr>
          <a:xfrm>
            <a:off x="337512" y="2526865"/>
            <a:ext cx="291019" cy="290974"/>
            <a:chOff x="2685825" y="840375"/>
            <a:chExt cx="481900" cy="481825"/>
          </a:xfrm>
        </p:grpSpPr>
        <p:sp>
          <p:nvSpPr>
            <p:cNvPr id="15" name="Google Shape;1918;p49">
              <a:extLst>
                <a:ext uri="{FF2B5EF4-FFF2-40B4-BE49-F238E27FC236}">
                  <a16:creationId xmlns:a16="http://schemas.microsoft.com/office/drawing/2014/main" id="{07FA7580-1465-6BEF-A236-BB32DD5882AB}"/>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16" name="Google Shape;1919;p49">
              <a:extLst>
                <a:ext uri="{FF2B5EF4-FFF2-40B4-BE49-F238E27FC236}">
                  <a16:creationId xmlns:a16="http://schemas.microsoft.com/office/drawing/2014/main" id="{F3AF5B17-9B0C-EEDA-BB3B-B4C51ADDBCF5}"/>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grpSp>
        <p:nvGrpSpPr>
          <p:cNvPr id="3" name="Google Shape;1268;p45">
            <a:extLst>
              <a:ext uri="{FF2B5EF4-FFF2-40B4-BE49-F238E27FC236}">
                <a16:creationId xmlns:a16="http://schemas.microsoft.com/office/drawing/2014/main" id="{83F673F3-56AA-3857-5C73-1D32A1A4758A}"/>
              </a:ext>
            </a:extLst>
          </p:cNvPr>
          <p:cNvGrpSpPr/>
          <p:nvPr/>
        </p:nvGrpSpPr>
        <p:grpSpPr>
          <a:xfrm>
            <a:off x="6910236" y="334930"/>
            <a:ext cx="1572426" cy="1468410"/>
            <a:chOff x="2219300" y="2070193"/>
            <a:chExt cx="1009000" cy="942255"/>
          </a:xfrm>
        </p:grpSpPr>
        <p:sp>
          <p:nvSpPr>
            <p:cNvPr id="4" name="Google Shape;1269;p45">
              <a:extLst>
                <a:ext uri="{FF2B5EF4-FFF2-40B4-BE49-F238E27FC236}">
                  <a16:creationId xmlns:a16="http://schemas.microsoft.com/office/drawing/2014/main" id="{EB2FB759-257B-F369-E143-2C5F3560781D}"/>
                </a:ext>
              </a:extLst>
            </p:cNvPr>
            <p:cNvSpPr/>
            <p:nvPr/>
          </p:nvSpPr>
          <p:spPr>
            <a:xfrm>
              <a:off x="2476897" y="2448592"/>
              <a:ext cx="493800" cy="212400"/>
            </a:xfrm>
            <a:prstGeom prst="roundRect">
              <a:avLst>
                <a:gd name="adj" fmla="val 50000"/>
              </a:avLst>
            </a:pr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5" name="Google Shape;1270;p45">
              <a:extLst>
                <a:ext uri="{FF2B5EF4-FFF2-40B4-BE49-F238E27FC236}">
                  <a16:creationId xmlns:a16="http://schemas.microsoft.com/office/drawing/2014/main" id="{48B47185-A5D3-8DAD-E5C1-10D774047FA6}"/>
                </a:ext>
              </a:extLst>
            </p:cNvPr>
            <p:cNvSpPr/>
            <p:nvPr/>
          </p:nvSpPr>
          <p:spPr>
            <a:xfrm>
              <a:off x="2219300" y="2070193"/>
              <a:ext cx="231900" cy="2319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6" name="Google Shape;1271;p45">
              <a:extLst>
                <a:ext uri="{FF2B5EF4-FFF2-40B4-BE49-F238E27FC236}">
                  <a16:creationId xmlns:a16="http://schemas.microsoft.com/office/drawing/2014/main" id="{BE2E4D1A-E3E9-AA25-50C2-59FD2B4877F4}"/>
                </a:ext>
              </a:extLst>
            </p:cNvPr>
            <p:cNvSpPr/>
            <p:nvPr/>
          </p:nvSpPr>
          <p:spPr>
            <a:xfrm>
              <a:off x="2607850" y="2070193"/>
              <a:ext cx="231900" cy="2319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7" name="Google Shape;1272;p45">
              <a:extLst>
                <a:ext uri="{FF2B5EF4-FFF2-40B4-BE49-F238E27FC236}">
                  <a16:creationId xmlns:a16="http://schemas.microsoft.com/office/drawing/2014/main" id="{7C42EA33-8B2A-0DD8-AAE8-E4EEEFF8C5A7}"/>
                </a:ext>
              </a:extLst>
            </p:cNvPr>
            <p:cNvSpPr/>
            <p:nvPr/>
          </p:nvSpPr>
          <p:spPr>
            <a:xfrm>
              <a:off x="2996400" y="2070193"/>
              <a:ext cx="231900" cy="2319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8" name="Google Shape;1273;p45">
              <a:extLst>
                <a:ext uri="{FF2B5EF4-FFF2-40B4-BE49-F238E27FC236}">
                  <a16:creationId xmlns:a16="http://schemas.microsoft.com/office/drawing/2014/main" id="{81574FFB-A3FA-4581-BD4B-07033A5F60B1}"/>
                </a:ext>
              </a:extLst>
            </p:cNvPr>
            <p:cNvSpPr/>
            <p:nvPr/>
          </p:nvSpPr>
          <p:spPr>
            <a:xfrm>
              <a:off x="2219300" y="2780547"/>
              <a:ext cx="231900" cy="2319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9" name="Google Shape;1274;p45">
              <a:extLst>
                <a:ext uri="{FF2B5EF4-FFF2-40B4-BE49-F238E27FC236}">
                  <a16:creationId xmlns:a16="http://schemas.microsoft.com/office/drawing/2014/main" id="{73F5D308-A85F-E522-661C-FDA2756F6556}"/>
                </a:ext>
              </a:extLst>
            </p:cNvPr>
            <p:cNvSpPr/>
            <p:nvPr/>
          </p:nvSpPr>
          <p:spPr>
            <a:xfrm>
              <a:off x="2607850" y="2780547"/>
              <a:ext cx="231900" cy="2319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sp>
          <p:nvSpPr>
            <p:cNvPr id="10" name="Google Shape;1275;p45">
              <a:extLst>
                <a:ext uri="{FF2B5EF4-FFF2-40B4-BE49-F238E27FC236}">
                  <a16:creationId xmlns:a16="http://schemas.microsoft.com/office/drawing/2014/main" id="{593139A1-D63D-E01B-7B59-74D82603FC2D}"/>
                </a:ext>
              </a:extLst>
            </p:cNvPr>
            <p:cNvSpPr/>
            <p:nvPr/>
          </p:nvSpPr>
          <p:spPr>
            <a:xfrm>
              <a:off x="2996400" y="2780547"/>
              <a:ext cx="231900" cy="2319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ter"/>
                <a:ea typeface="Inter"/>
                <a:cs typeface="Inter"/>
                <a:sym typeface="Inter"/>
              </a:endParaRPr>
            </a:p>
          </p:txBody>
        </p:sp>
        <p:cxnSp>
          <p:nvCxnSpPr>
            <p:cNvPr id="17" name="Google Shape;1276;p45">
              <a:extLst>
                <a:ext uri="{FF2B5EF4-FFF2-40B4-BE49-F238E27FC236}">
                  <a16:creationId xmlns:a16="http://schemas.microsoft.com/office/drawing/2014/main" id="{484C4DA5-AF5B-F56B-BAB2-D3F7A6351A7A}"/>
                </a:ext>
              </a:extLst>
            </p:cNvPr>
            <p:cNvCxnSpPr>
              <a:stCxn id="8" idx="0"/>
              <a:endCxn id="4" idx="2"/>
            </p:cNvCxnSpPr>
            <p:nvPr/>
          </p:nvCxnSpPr>
          <p:spPr>
            <a:xfrm rot="-5400000">
              <a:off x="2469650" y="2526447"/>
              <a:ext cx="119700" cy="388500"/>
            </a:xfrm>
            <a:prstGeom prst="curvedConnector3">
              <a:avLst>
                <a:gd name="adj1" fmla="val 49940"/>
              </a:avLst>
            </a:prstGeom>
            <a:noFill/>
            <a:ln w="19050" cap="flat" cmpd="sng">
              <a:solidFill>
                <a:schemeClr val="lt2"/>
              </a:solidFill>
              <a:prstDash val="solid"/>
              <a:round/>
              <a:headEnd type="none" w="med" len="med"/>
              <a:tailEnd type="none" w="med" len="med"/>
            </a:ln>
          </p:spPr>
        </p:cxnSp>
        <p:cxnSp>
          <p:nvCxnSpPr>
            <p:cNvPr id="18" name="Google Shape;1277;p45">
              <a:extLst>
                <a:ext uri="{FF2B5EF4-FFF2-40B4-BE49-F238E27FC236}">
                  <a16:creationId xmlns:a16="http://schemas.microsoft.com/office/drawing/2014/main" id="{71EFB9C0-E057-9002-AEA4-7B3070650495}"/>
                </a:ext>
              </a:extLst>
            </p:cNvPr>
            <p:cNvCxnSpPr>
              <a:stCxn id="9" idx="0"/>
              <a:endCxn id="4" idx="2"/>
            </p:cNvCxnSpPr>
            <p:nvPr/>
          </p:nvCxnSpPr>
          <p:spPr>
            <a:xfrm rot="-5400000">
              <a:off x="2664100" y="2720547"/>
              <a:ext cx="119700" cy="300"/>
            </a:xfrm>
            <a:prstGeom prst="curvedConnector3">
              <a:avLst>
                <a:gd name="adj1" fmla="val 49940"/>
              </a:avLst>
            </a:prstGeom>
            <a:noFill/>
            <a:ln w="19050" cap="flat" cmpd="sng">
              <a:solidFill>
                <a:schemeClr val="lt2"/>
              </a:solidFill>
              <a:prstDash val="solid"/>
              <a:round/>
              <a:headEnd type="none" w="med" len="med"/>
              <a:tailEnd type="none" w="med" len="med"/>
            </a:ln>
          </p:spPr>
        </p:cxnSp>
        <p:cxnSp>
          <p:nvCxnSpPr>
            <p:cNvPr id="19" name="Google Shape;1278;p45">
              <a:extLst>
                <a:ext uri="{FF2B5EF4-FFF2-40B4-BE49-F238E27FC236}">
                  <a16:creationId xmlns:a16="http://schemas.microsoft.com/office/drawing/2014/main" id="{E08E8B21-F80E-9CBB-626F-62871A5D7E72}"/>
                </a:ext>
              </a:extLst>
            </p:cNvPr>
            <p:cNvCxnSpPr>
              <a:stCxn id="10" idx="0"/>
              <a:endCxn id="4" idx="2"/>
            </p:cNvCxnSpPr>
            <p:nvPr/>
          </p:nvCxnSpPr>
          <p:spPr>
            <a:xfrm rot="5400000" flipH="1">
              <a:off x="2858250" y="2526447"/>
              <a:ext cx="119700" cy="388500"/>
            </a:xfrm>
            <a:prstGeom prst="curvedConnector3">
              <a:avLst>
                <a:gd name="adj1" fmla="val 49940"/>
              </a:avLst>
            </a:prstGeom>
            <a:noFill/>
            <a:ln w="19050" cap="flat" cmpd="sng">
              <a:solidFill>
                <a:schemeClr val="lt2"/>
              </a:solidFill>
              <a:prstDash val="solid"/>
              <a:round/>
              <a:headEnd type="none" w="med" len="med"/>
              <a:tailEnd type="none" w="med" len="med"/>
            </a:ln>
          </p:spPr>
        </p:cxnSp>
        <p:cxnSp>
          <p:nvCxnSpPr>
            <p:cNvPr id="20" name="Google Shape;1279;p45">
              <a:extLst>
                <a:ext uri="{FF2B5EF4-FFF2-40B4-BE49-F238E27FC236}">
                  <a16:creationId xmlns:a16="http://schemas.microsoft.com/office/drawing/2014/main" id="{611EA148-A7F4-17C4-1D36-89CF676254F1}"/>
                </a:ext>
              </a:extLst>
            </p:cNvPr>
            <p:cNvCxnSpPr>
              <a:stCxn id="5" idx="2"/>
              <a:endCxn id="4" idx="0"/>
            </p:cNvCxnSpPr>
            <p:nvPr/>
          </p:nvCxnSpPr>
          <p:spPr>
            <a:xfrm rot="-5400000" flipH="1">
              <a:off x="2456300" y="2181043"/>
              <a:ext cx="146400" cy="388500"/>
            </a:xfrm>
            <a:prstGeom prst="curvedConnector3">
              <a:avLst>
                <a:gd name="adj1" fmla="val 50034"/>
              </a:avLst>
            </a:prstGeom>
            <a:noFill/>
            <a:ln w="19050" cap="flat" cmpd="sng">
              <a:solidFill>
                <a:schemeClr val="lt2"/>
              </a:solidFill>
              <a:prstDash val="solid"/>
              <a:round/>
              <a:headEnd type="none" w="med" len="med"/>
              <a:tailEnd type="none" w="med" len="med"/>
            </a:ln>
          </p:spPr>
        </p:cxnSp>
        <p:cxnSp>
          <p:nvCxnSpPr>
            <p:cNvPr id="21" name="Google Shape;1280;p45">
              <a:extLst>
                <a:ext uri="{FF2B5EF4-FFF2-40B4-BE49-F238E27FC236}">
                  <a16:creationId xmlns:a16="http://schemas.microsoft.com/office/drawing/2014/main" id="{43636FEA-9257-5A00-5F8C-E2C1A64FEC63}"/>
                </a:ext>
              </a:extLst>
            </p:cNvPr>
            <p:cNvCxnSpPr>
              <a:stCxn id="6" idx="2"/>
              <a:endCxn id="4" idx="0"/>
            </p:cNvCxnSpPr>
            <p:nvPr/>
          </p:nvCxnSpPr>
          <p:spPr>
            <a:xfrm rot="-5400000" flipH="1">
              <a:off x="2650750" y="2375143"/>
              <a:ext cx="146400" cy="300"/>
            </a:xfrm>
            <a:prstGeom prst="curvedConnector3">
              <a:avLst>
                <a:gd name="adj1" fmla="val 50034"/>
              </a:avLst>
            </a:prstGeom>
            <a:noFill/>
            <a:ln w="19050" cap="flat" cmpd="sng">
              <a:solidFill>
                <a:schemeClr val="lt2"/>
              </a:solidFill>
              <a:prstDash val="solid"/>
              <a:round/>
              <a:headEnd type="none" w="med" len="med"/>
              <a:tailEnd type="none" w="med" len="med"/>
            </a:ln>
          </p:spPr>
        </p:cxnSp>
        <p:cxnSp>
          <p:nvCxnSpPr>
            <p:cNvPr id="22" name="Google Shape;1281;p45">
              <a:extLst>
                <a:ext uri="{FF2B5EF4-FFF2-40B4-BE49-F238E27FC236}">
                  <a16:creationId xmlns:a16="http://schemas.microsoft.com/office/drawing/2014/main" id="{1688B7CE-8759-9CE3-05AB-C230879A63F8}"/>
                </a:ext>
              </a:extLst>
            </p:cNvPr>
            <p:cNvCxnSpPr>
              <a:stCxn id="7" idx="2"/>
              <a:endCxn id="4" idx="0"/>
            </p:cNvCxnSpPr>
            <p:nvPr/>
          </p:nvCxnSpPr>
          <p:spPr>
            <a:xfrm rot="5400000">
              <a:off x="2844900" y="2181043"/>
              <a:ext cx="146400" cy="388500"/>
            </a:xfrm>
            <a:prstGeom prst="curvedConnector3">
              <a:avLst>
                <a:gd name="adj1" fmla="val 50034"/>
              </a:avLst>
            </a:prstGeom>
            <a:noFill/>
            <a:ln w="19050" cap="flat" cmpd="sng">
              <a:solidFill>
                <a:schemeClr val="lt2"/>
              </a:solidFill>
              <a:prstDash val="solid"/>
              <a:round/>
              <a:headEnd type="none" w="med" len="med"/>
              <a:tailEnd type="none" w="med" len="med"/>
            </a:ln>
          </p:spPr>
        </p:cxnSp>
      </p:grpSp>
      <p:pic>
        <p:nvPicPr>
          <p:cNvPr id="24" name="Picture 23">
            <a:extLst>
              <a:ext uri="{FF2B5EF4-FFF2-40B4-BE49-F238E27FC236}">
                <a16:creationId xmlns:a16="http://schemas.microsoft.com/office/drawing/2014/main" id="{32783BA1-6E75-1878-F0FE-E338B0404DF0}"/>
              </a:ext>
            </a:extLst>
          </p:cNvPr>
          <p:cNvPicPr>
            <a:picLocks noChangeAspect="1"/>
          </p:cNvPicPr>
          <p:nvPr/>
        </p:nvPicPr>
        <p:blipFill>
          <a:blip r:embed="rId3"/>
          <a:stretch>
            <a:fillRect/>
          </a:stretch>
        </p:blipFill>
        <p:spPr>
          <a:xfrm>
            <a:off x="7110467" y="921806"/>
            <a:ext cx="1196582" cy="339330"/>
          </a:xfrm>
          <a:prstGeom prst="rect">
            <a:avLst/>
          </a:prstGeom>
        </p:spPr>
      </p:pic>
      <p:grpSp>
        <p:nvGrpSpPr>
          <p:cNvPr id="25" name="Google Shape;2822;p51">
            <a:extLst>
              <a:ext uri="{FF2B5EF4-FFF2-40B4-BE49-F238E27FC236}">
                <a16:creationId xmlns:a16="http://schemas.microsoft.com/office/drawing/2014/main" id="{98E5944D-883E-28AC-7ADC-F0E4F1F41EB9}"/>
              </a:ext>
            </a:extLst>
          </p:cNvPr>
          <p:cNvGrpSpPr/>
          <p:nvPr/>
        </p:nvGrpSpPr>
        <p:grpSpPr>
          <a:xfrm>
            <a:off x="368231" y="3754837"/>
            <a:ext cx="279756" cy="277181"/>
            <a:chOff x="-63679950" y="4093450"/>
            <a:chExt cx="320600" cy="317650"/>
          </a:xfrm>
        </p:grpSpPr>
        <p:sp>
          <p:nvSpPr>
            <p:cNvPr id="26" name="Google Shape;2823;p51">
              <a:extLst>
                <a:ext uri="{FF2B5EF4-FFF2-40B4-BE49-F238E27FC236}">
                  <a16:creationId xmlns:a16="http://schemas.microsoft.com/office/drawing/2014/main" id="{65744C7F-04D8-B15A-38E7-638090000351}"/>
                </a:ext>
              </a:extLst>
            </p:cNvPr>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824;p51">
              <a:extLst>
                <a:ext uri="{FF2B5EF4-FFF2-40B4-BE49-F238E27FC236}">
                  <a16:creationId xmlns:a16="http://schemas.microsoft.com/office/drawing/2014/main" id="{E70EA8BC-397D-20D8-4ED8-3C1117A5FFA7}"/>
                </a:ext>
              </a:extLst>
            </p:cNvPr>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25;p51">
              <a:extLst>
                <a:ext uri="{FF2B5EF4-FFF2-40B4-BE49-F238E27FC236}">
                  <a16:creationId xmlns:a16="http://schemas.microsoft.com/office/drawing/2014/main" id="{D91BFE3C-8AC7-5AA4-5006-20EA95850927}"/>
                </a:ext>
              </a:extLst>
            </p:cNvPr>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0675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5C88519C-0263-9F50-B699-CEEA34872C74}"/>
            </a:ext>
          </a:extLst>
        </p:cNvPr>
        <p:cNvGrpSpPr/>
        <p:nvPr/>
      </p:nvGrpSpPr>
      <p:grpSpPr>
        <a:xfrm>
          <a:off x="0" y="0"/>
          <a:ext cx="0" cy="0"/>
          <a:chOff x="0" y="0"/>
          <a:chExt cx="0" cy="0"/>
        </a:xfrm>
      </p:grpSpPr>
      <p:sp>
        <p:nvSpPr>
          <p:cNvPr id="263" name="Google Shape;263;p36">
            <a:extLst>
              <a:ext uri="{FF2B5EF4-FFF2-40B4-BE49-F238E27FC236}">
                <a16:creationId xmlns:a16="http://schemas.microsoft.com/office/drawing/2014/main" id="{98E863BE-A38B-1370-C20B-C313038D7FBE}"/>
              </a:ext>
            </a:extLst>
          </p:cNvPr>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Data Mesh &amp; Integration Overview</a:t>
            </a:r>
            <a:endParaRPr dirty="0"/>
          </a:p>
        </p:txBody>
      </p:sp>
      <p:graphicFrame>
        <p:nvGraphicFramePr>
          <p:cNvPr id="2" name="Table 1">
            <a:extLst>
              <a:ext uri="{FF2B5EF4-FFF2-40B4-BE49-F238E27FC236}">
                <a16:creationId xmlns:a16="http://schemas.microsoft.com/office/drawing/2014/main" id="{9889C170-2CC6-4E02-ADD6-2734952FF868}"/>
              </a:ext>
            </a:extLst>
          </p:cNvPr>
          <p:cNvGraphicFramePr>
            <a:graphicFrameLocks noGrp="1"/>
          </p:cNvGraphicFramePr>
          <p:nvPr>
            <p:extLst>
              <p:ext uri="{D42A27DB-BD31-4B8C-83A1-F6EECF244321}">
                <p14:modId xmlns:p14="http://schemas.microsoft.com/office/powerpoint/2010/main" val="3126203989"/>
              </p:ext>
            </p:extLst>
          </p:nvPr>
        </p:nvGraphicFramePr>
        <p:xfrm>
          <a:off x="3681794" y="1111427"/>
          <a:ext cx="5332789" cy="3525520"/>
        </p:xfrm>
        <a:graphic>
          <a:graphicData uri="http://schemas.openxmlformats.org/drawingml/2006/table">
            <a:tbl>
              <a:tblPr firstRow="1" bandRow="1">
                <a:tableStyleId>{C32AD42D-4185-405D-816C-B6E1FD7B91AA}</a:tableStyleId>
              </a:tblPr>
              <a:tblGrid>
                <a:gridCol w="1254275">
                  <a:extLst>
                    <a:ext uri="{9D8B030D-6E8A-4147-A177-3AD203B41FA5}">
                      <a16:colId xmlns:a16="http://schemas.microsoft.com/office/drawing/2014/main" val="561015126"/>
                    </a:ext>
                  </a:extLst>
                </a:gridCol>
                <a:gridCol w="1907308">
                  <a:extLst>
                    <a:ext uri="{9D8B030D-6E8A-4147-A177-3AD203B41FA5}">
                      <a16:colId xmlns:a16="http://schemas.microsoft.com/office/drawing/2014/main" val="1893960076"/>
                    </a:ext>
                  </a:extLst>
                </a:gridCol>
                <a:gridCol w="2171206">
                  <a:extLst>
                    <a:ext uri="{9D8B030D-6E8A-4147-A177-3AD203B41FA5}">
                      <a16:colId xmlns:a16="http://schemas.microsoft.com/office/drawing/2014/main" val="1212175423"/>
                    </a:ext>
                  </a:extLst>
                </a:gridCol>
              </a:tblGrid>
              <a:tr h="370840">
                <a:tc>
                  <a:txBody>
                    <a:bodyPr/>
                    <a:lstStyle/>
                    <a:p>
                      <a:pPr algn="l" fontAlgn="t" latinLnBrk="0">
                        <a:buNone/>
                      </a:pPr>
                      <a:r>
                        <a:rPr lang="en-US" sz="1100" b="0" dirty="0">
                          <a:solidFill>
                            <a:schemeClr val="tx1"/>
                          </a:solidFill>
                          <a:effectLst/>
                        </a:rPr>
                        <a:t>Mesh Node</a:t>
                      </a:r>
                    </a:p>
                  </a:txBody>
                  <a:tcPr marL="76200" marR="76200" marT="76200" marB="76200">
                    <a:solidFill>
                      <a:schemeClr val="bg1">
                        <a:lumMod val="75000"/>
                        <a:lumOff val="25000"/>
                      </a:schemeClr>
                    </a:solidFill>
                  </a:tcPr>
                </a:tc>
                <a:tc>
                  <a:txBody>
                    <a:bodyPr/>
                    <a:lstStyle/>
                    <a:p>
                      <a:pPr algn="l" fontAlgn="t" latinLnBrk="0">
                        <a:buNone/>
                      </a:pPr>
                      <a:r>
                        <a:rPr lang="en-US" sz="1100" b="0" dirty="0">
                          <a:solidFill>
                            <a:schemeClr val="tx1"/>
                          </a:solidFill>
                          <a:effectLst/>
                        </a:rPr>
                        <a:t>Description</a:t>
                      </a:r>
                    </a:p>
                  </a:txBody>
                  <a:tcPr marL="76200" marR="76200" marT="76200" marB="76200">
                    <a:solidFill>
                      <a:schemeClr val="bg1">
                        <a:lumMod val="75000"/>
                        <a:lumOff val="25000"/>
                      </a:schemeClr>
                    </a:solidFill>
                  </a:tcPr>
                </a:tc>
                <a:tc>
                  <a:txBody>
                    <a:bodyPr/>
                    <a:lstStyle/>
                    <a:p>
                      <a:pPr algn="l" fontAlgn="t" latinLnBrk="0">
                        <a:buNone/>
                      </a:pPr>
                      <a:r>
                        <a:rPr lang="en-US" sz="1100" b="0" dirty="0">
                          <a:solidFill>
                            <a:schemeClr val="tx1"/>
                          </a:solidFill>
                          <a:effectLst/>
                        </a:rPr>
                        <a:t>Typical Data Products</a:t>
                      </a:r>
                    </a:p>
                  </a:txBody>
                  <a:tcPr marL="76200" marR="76200" marT="76200" marB="76200">
                    <a:solidFill>
                      <a:schemeClr val="bg1">
                        <a:lumMod val="75000"/>
                        <a:lumOff val="25000"/>
                      </a:schemeClr>
                    </a:solidFill>
                  </a:tcPr>
                </a:tc>
                <a:extLst>
                  <a:ext uri="{0D108BD9-81ED-4DB2-BD59-A6C34878D82A}">
                    <a16:rowId xmlns:a16="http://schemas.microsoft.com/office/drawing/2014/main" val="2753275152"/>
                  </a:ext>
                </a:extLst>
              </a:tr>
              <a:tr h="370840">
                <a:tc>
                  <a:txBody>
                    <a:bodyPr/>
                    <a:lstStyle/>
                    <a:p>
                      <a:pPr fontAlgn="base" latinLnBrk="0">
                        <a:buNone/>
                      </a:pPr>
                      <a:r>
                        <a:rPr lang="en-US" sz="1100" dirty="0">
                          <a:solidFill>
                            <a:schemeClr val="tx1"/>
                          </a:solidFill>
                          <a:effectLst/>
                        </a:rPr>
                        <a:t>M&amp;A &amp; Strategic Advisory</a:t>
                      </a:r>
                    </a:p>
                  </a:txBody>
                  <a:tcPr marL="76200" marR="76200" anchor="ctr"/>
                </a:tc>
                <a:tc>
                  <a:txBody>
                    <a:bodyPr/>
                    <a:lstStyle/>
                    <a:p>
                      <a:pPr fontAlgn="base" latinLnBrk="0">
                        <a:buNone/>
                      </a:pPr>
                      <a:r>
                        <a:rPr lang="en-US" sz="1100" dirty="0">
                          <a:solidFill>
                            <a:schemeClr val="tx1"/>
                          </a:solidFill>
                          <a:effectLst/>
                        </a:rPr>
                        <a:t>Deal documents, client records, transaction analytics</a:t>
                      </a:r>
                    </a:p>
                  </a:txBody>
                  <a:tcPr marL="76200" marR="76200" anchor="ctr"/>
                </a:tc>
                <a:tc>
                  <a:txBody>
                    <a:bodyPr/>
                    <a:lstStyle/>
                    <a:p>
                      <a:pPr fontAlgn="base" latinLnBrk="0">
                        <a:buNone/>
                      </a:pPr>
                      <a:r>
                        <a:rPr lang="en-US" sz="1100" dirty="0">
                          <a:solidFill>
                            <a:schemeClr val="tx1"/>
                          </a:solidFill>
                          <a:effectLst/>
                        </a:rPr>
                        <a:t>Box docs, Salesforce client/opportunity data</a:t>
                      </a:r>
                    </a:p>
                  </a:txBody>
                  <a:tcPr marL="76200" marR="76200" anchor="ctr"/>
                </a:tc>
                <a:extLst>
                  <a:ext uri="{0D108BD9-81ED-4DB2-BD59-A6C34878D82A}">
                    <a16:rowId xmlns:a16="http://schemas.microsoft.com/office/drawing/2014/main" val="1178146782"/>
                  </a:ext>
                </a:extLst>
              </a:tr>
              <a:tr h="370840">
                <a:tc>
                  <a:txBody>
                    <a:bodyPr/>
                    <a:lstStyle/>
                    <a:p>
                      <a:pPr fontAlgn="base" latinLnBrk="0">
                        <a:buNone/>
                      </a:pPr>
                      <a:r>
                        <a:rPr lang="en-US" sz="1100" dirty="0">
                          <a:solidFill>
                            <a:schemeClr val="tx1"/>
                          </a:solidFill>
                          <a:effectLst/>
                        </a:rPr>
                        <a:t>Capital Structure Advisory</a:t>
                      </a:r>
                    </a:p>
                  </a:txBody>
                  <a:tcPr marL="76200" marR="76200" anchor="ctr"/>
                </a:tc>
                <a:tc>
                  <a:txBody>
                    <a:bodyPr/>
                    <a:lstStyle/>
                    <a:p>
                      <a:pPr fontAlgn="base" latinLnBrk="0">
                        <a:buNone/>
                      </a:pPr>
                      <a:r>
                        <a:rPr lang="en-US" sz="1100" dirty="0">
                          <a:solidFill>
                            <a:schemeClr val="tx1"/>
                          </a:solidFill>
                          <a:effectLst/>
                        </a:rPr>
                        <a:t>Workout docs, financial models, counterparty info</a:t>
                      </a:r>
                    </a:p>
                  </a:txBody>
                  <a:tcPr marL="76200" marR="76200" anchor="ctr"/>
                </a:tc>
                <a:tc>
                  <a:txBody>
                    <a:bodyPr/>
                    <a:lstStyle/>
                    <a:p>
                      <a:pPr fontAlgn="base" latinLnBrk="0">
                        <a:buNone/>
                      </a:pPr>
                      <a:r>
                        <a:rPr lang="en-US" sz="1100" dirty="0">
                          <a:solidFill>
                            <a:schemeClr val="tx1"/>
                          </a:solidFill>
                          <a:effectLst/>
                        </a:rPr>
                        <a:t>Transaction models, Box files</a:t>
                      </a:r>
                    </a:p>
                  </a:txBody>
                  <a:tcPr marL="76200" marR="76200" anchor="ctr"/>
                </a:tc>
                <a:extLst>
                  <a:ext uri="{0D108BD9-81ED-4DB2-BD59-A6C34878D82A}">
                    <a16:rowId xmlns:a16="http://schemas.microsoft.com/office/drawing/2014/main" val="1816162459"/>
                  </a:ext>
                </a:extLst>
              </a:tr>
              <a:tr h="370840">
                <a:tc>
                  <a:txBody>
                    <a:bodyPr/>
                    <a:lstStyle/>
                    <a:p>
                      <a:pPr fontAlgn="base" latinLnBrk="0">
                        <a:buNone/>
                      </a:pPr>
                      <a:r>
                        <a:rPr lang="en-US" sz="1100" dirty="0">
                          <a:solidFill>
                            <a:schemeClr val="tx1"/>
                          </a:solidFill>
                          <a:effectLst/>
                        </a:rPr>
                        <a:t>Capital Markets</a:t>
                      </a:r>
                    </a:p>
                  </a:txBody>
                  <a:tcPr marL="76200" marR="76200" anchor="ctr"/>
                </a:tc>
                <a:tc>
                  <a:txBody>
                    <a:bodyPr/>
                    <a:lstStyle/>
                    <a:p>
                      <a:pPr fontAlgn="base" latinLnBrk="0">
                        <a:buNone/>
                      </a:pPr>
                      <a:r>
                        <a:rPr lang="en-US" sz="1100" dirty="0">
                          <a:solidFill>
                            <a:schemeClr val="tx1"/>
                          </a:solidFill>
                          <a:effectLst/>
                        </a:rPr>
                        <a:t>Syndicate books, market feeds, trade data</a:t>
                      </a:r>
                    </a:p>
                  </a:txBody>
                  <a:tcPr marL="76200" marR="76200" anchor="ctr"/>
                </a:tc>
                <a:tc>
                  <a:txBody>
                    <a:bodyPr/>
                    <a:lstStyle/>
                    <a:p>
                      <a:pPr fontAlgn="base" latinLnBrk="0">
                        <a:buNone/>
                      </a:pPr>
                      <a:r>
                        <a:rPr lang="en-US" sz="1100" dirty="0">
                          <a:solidFill>
                            <a:schemeClr val="tx1"/>
                          </a:solidFill>
                          <a:effectLst/>
                        </a:rPr>
                        <a:t>Refinitiv/Bloomberg data, deal metadata</a:t>
                      </a:r>
                    </a:p>
                  </a:txBody>
                  <a:tcPr marL="76200" marR="76200" anchor="ctr"/>
                </a:tc>
                <a:extLst>
                  <a:ext uri="{0D108BD9-81ED-4DB2-BD59-A6C34878D82A}">
                    <a16:rowId xmlns:a16="http://schemas.microsoft.com/office/drawing/2014/main" val="2660776976"/>
                  </a:ext>
                </a:extLst>
              </a:tr>
              <a:tr h="370840">
                <a:tc>
                  <a:txBody>
                    <a:bodyPr/>
                    <a:lstStyle/>
                    <a:p>
                      <a:pPr fontAlgn="base" latinLnBrk="0">
                        <a:buNone/>
                      </a:pPr>
                      <a:r>
                        <a:rPr lang="en-US" sz="1100" dirty="0">
                          <a:solidFill>
                            <a:schemeClr val="tx1"/>
                          </a:solidFill>
                          <a:effectLst/>
                        </a:rPr>
                        <a:t>Private Capital Advisory</a:t>
                      </a:r>
                    </a:p>
                  </a:txBody>
                  <a:tcPr marL="76200" marR="76200" anchor="ctr"/>
                </a:tc>
                <a:tc>
                  <a:txBody>
                    <a:bodyPr/>
                    <a:lstStyle/>
                    <a:p>
                      <a:pPr fontAlgn="base" latinLnBrk="0">
                        <a:buNone/>
                      </a:pPr>
                      <a:r>
                        <a:rPr lang="en-US" sz="1100" dirty="0">
                          <a:solidFill>
                            <a:schemeClr val="tx1"/>
                          </a:solidFill>
                          <a:effectLst/>
                        </a:rPr>
                        <a:t>Fundraising docs, investor info</a:t>
                      </a:r>
                    </a:p>
                  </a:txBody>
                  <a:tcPr marL="76200" marR="76200" anchor="ctr"/>
                </a:tc>
                <a:tc>
                  <a:txBody>
                    <a:bodyPr/>
                    <a:lstStyle/>
                    <a:p>
                      <a:pPr fontAlgn="base" latinLnBrk="0">
                        <a:buNone/>
                      </a:pPr>
                      <a:r>
                        <a:rPr lang="en-US" sz="1100" dirty="0">
                          <a:solidFill>
                            <a:schemeClr val="tx1"/>
                          </a:solidFill>
                          <a:effectLst/>
                        </a:rPr>
                        <a:t>Fund docs, CRM data</a:t>
                      </a:r>
                    </a:p>
                  </a:txBody>
                  <a:tcPr marL="76200" marR="76200" anchor="ctr"/>
                </a:tc>
                <a:extLst>
                  <a:ext uri="{0D108BD9-81ED-4DB2-BD59-A6C34878D82A}">
                    <a16:rowId xmlns:a16="http://schemas.microsoft.com/office/drawing/2014/main" val="582439188"/>
                  </a:ext>
                </a:extLst>
              </a:tr>
              <a:tr h="370840">
                <a:tc>
                  <a:txBody>
                    <a:bodyPr/>
                    <a:lstStyle/>
                    <a:p>
                      <a:pPr fontAlgn="base" latinLnBrk="0">
                        <a:buNone/>
                      </a:pPr>
                      <a:r>
                        <a:rPr lang="en-US" sz="1100" dirty="0">
                          <a:solidFill>
                            <a:schemeClr val="bg2">
                              <a:lumMod val="50000"/>
                            </a:schemeClr>
                          </a:solidFill>
                          <a:effectLst/>
                        </a:rPr>
                        <a:t>Market/External Data</a:t>
                      </a:r>
                    </a:p>
                  </a:txBody>
                  <a:tcPr marL="76200" marR="76200" anchor="ctr"/>
                </a:tc>
                <a:tc>
                  <a:txBody>
                    <a:bodyPr/>
                    <a:lstStyle/>
                    <a:p>
                      <a:pPr fontAlgn="base" latinLnBrk="0">
                        <a:buNone/>
                      </a:pPr>
                      <a:r>
                        <a:rPr lang="en-US" sz="1100" dirty="0">
                          <a:solidFill>
                            <a:schemeClr val="bg2">
                              <a:lumMod val="50000"/>
                            </a:schemeClr>
                          </a:solidFill>
                          <a:effectLst/>
                        </a:rPr>
                        <a:t>Real-time/external feeds</a:t>
                      </a:r>
                    </a:p>
                  </a:txBody>
                  <a:tcPr marL="76200" marR="76200" anchor="ctr"/>
                </a:tc>
                <a:tc>
                  <a:txBody>
                    <a:bodyPr/>
                    <a:lstStyle/>
                    <a:p>
                      <a:pPr fontAlgn="base" latinLnBrk="0">
                        <a:buNone/>
                      </a:pPr>
                      <a:r>
                        <a:rPr lang="en-US" sz="1100" dirty="0">
                          <a:solidFill>
                            <a:schemeClr val="bg2">
                              <a:lumMod val="50000"/>
                            </a:schemeClr>
                          </a:solidFill>
                          <a:effectLst/>
                        </a:rPr>
                        <a:t>Snowflake shares, Bloomberg, Refinitiv</a:t>
                      </a:r>
                    </a:p>
                  </a:txBody>
                  <a:tcPr marL="76200" marR="76200" anchor="ctr"/>
                </a:tc>
                <a:extLst>
                  <a:ext uri="{0D108BD9-81ED-4DB2-BD59-A6C34878D82A}">
                    <a16:rowId xmlns:a16="http://schemas.microsoft.com/office/drawing/2014/main" val="2862907784"/>
                  </a:ext>
                </a:extLst>
              </a:tr>
              <a:tr h="370840">
                <a:tc>
                  <a:txBody>
                    <a:bodyPr/>
                    <a:lstStyle/>
                    <a:p>
                      <a:pPr fontAlgn="base" latinLnBrk="0">
                        <a:buNone/>
                      </a:pPr>
                      <a:r>
                        <a:rPr lang="en-US" sz="1100" dirty="0">
                          <a:solidFill>
                            <a:schemeClr val="tx1"/>
                          </a:solidFill>
                          <a:effectLst/>
                        </a:rPr>
                        <a:t>HR</a:t>
                      </a:r>
                    </a:p>
                  </a:txBody>
                  <a:tcPr marL="76200" marR="76200" anchor="ctr"/>
                </a:tc>
                <a:tc>
                  <a:txBody>
                    <a:bodyPr/>
                    <a:lstStyle/>
                    <a:p>
                      <a:pPr fontAlgn="base" latinLnBrk="0">
                        <a:buNone/>
                      </a:pPr>
                      <a:r>
                        <a:rPr lang="en-US" sz="1100" dirty="0">
                          <a:solidFill>
                            <a:schemeClr val="tx1"/>
                          </a:solidFill>
                          <a:effectLst/>
                        </a:rPr>
                        <a:t>Employee/comp, org structure</a:t>
                      </a:r>
                    </a:p>
                  </a:txBody>
                  <a:tcPr marL="76200" marR="76200" anchor="ctr"/>
                </a:tc>
                <a:tc>
                  <a:txBody>
                    <a:bodyPr/>
                    <a:lstStyle/>
                    <a:p>
                      <a:pPr fontAlgn="base" latinLnBrk="0">
                        <a:buNone/>
                      </a:pPr>
                      <a:r>
                        <a:rPr lang="en-US" sz="1100" dirty="0">
                          <a:solidFill>
                            <a:schemeClr val="tx1"/>
                          </a:solidFill>
                          <a:effectLst/>
                        </a:rPr>
                        <a:t>Workday, internal docs</a:t>
                      </a:r>
                    </a:p>
                  </a:txBody>
                  <a:tcPr marL="76200" marR="76200" anchor="ctr"/>
                </a:tc>
                <a:extLst>
                  <a:ext uri="{0D108BD9-81ED-4DB2-BD59-A6C34878D82A}">
                    <a16:rowId xmlns:a16="http://schemas.microsoft.com/office/drawing/2014/main" val="1746280577"/>
                  </a:ext>
                </a:extLst>
              </a:tr>
              <a:tr h="370840">
                <a:tc>
                  <a:txBody>
                    <a:bodyPr/>
                    <a:lstStyle/>
                    <a:p>
                      <a:pPr fontAlgn="base" latinLnBrk="0">
                        <a:buNone/>
                      </a:pPr>
                      <a:r>
                        <a:rPr lang="en-US" sz="1100" dirty="0">
                          <a:solidFill>
                            <a:schemeClr val="tx1"/>
                          </a:solidFill>
                          <a:effectLst/>
                        </a:rPr>
                        <a:t>Finance</a:t>
                      </a:r>
                    </a:p>
                  </a:txBody>
                  <a:tcPr marL="76200" marR="76200" anchor="ctr"/>
                </a:tc>
                <a:tc>
                  <a:txBody>
                    <a:bodyPr/>
                    <a:lstStyle/>
                    <a:p>
                      <a:pPr fontAlgn="base" latinLnBrk="0">
                        <a:buNone/>
                      </a:pPr>
                      <a:r>
                        <a:rPr lang="en-US" sz="1100" dirty="0">
                          <a:solidFill>
                            <a:schemeClr val="tx1"/>
                          </a:solidFill>
                          <a:effectLst/>
                        </a:rPr>
                        <a:t>Audit, regulatory, accounting</a:t>
                      </a:r>
                    </a:p>
                  </a:txBody>
                  <a:tcPr marL="76200" marR="76200" anchor="ctr"/>
                </a:tc>
                <a:tc>
                  <a:txBody>
                    <a:bodyPr/>
                    <a:lstStyle/>
                    <a:p>
                      <a:pPr fontAlgn="base" latinLnBrk="0">
                        <a:buNone/>
                      </a:pPr>
                      <a:r>
                        <a:rPr lang="en-US" sz="1100" dirty="0">
                          <a:solidFill>
                            <a:schemeClr val="tx1"/>
                          </a:solidFill>
                          <a:effectLst/>
                        </a:rPr>
                        <a:t>Workday, accounting files</a:t>
                      </a:r>
                    </a:p>
                  </a:txBody>
                  <a:tcPr marL="76200" marR="76200" anchor="ctr"/>
                </a:tc>
                <a:extLst>
                  <a:ext uri="{0D108BD9-81ED-4DB2-BD59-A6C34878D82A}">
                    <a16:rowId xmlns:a16="http://schemas.microsoft.com/office/drawing/2014/main" val="3353595825"/>
                  </a:ext>
                </a:extLst>
              </a:tr>
            </a:tbl>
          </a:graphicData>
        </a:graphic>
      </p:graphicFrame>
      <p:sp>
        <p:nvSpPr>
          <p:cNvPr id="3" name="Rectangle 2">
            <a:extLst>
              <a:ext uri="{FF2B5EF4-FFF2-40B4-BE49-F238E27FC236}">
                <a16:creationId xmlns:a16="http://schemas.microsoft.com/office/drawing/2014/main" id="{264FF7ED-08C5-0CD6-37BC-89D2A9DFEF70}"/>
              </a:ext>
            </a:extLst>
          </p:cNvPr>
          <p:cNvSpPr/>
          <p:nvPr/>
        </p:nvSpPr>
        <p:spPr>
          <a:xfrm>
            <a:off x="129417" y="1437240"/>
            <a:ext cx="872728" cy="5529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Box</a:t>
            </a:r>
            <a:endParaRPr lang="en-US" sz="1200" dirty="0">
              <a:solidFill>
                <a:schemeClr val="tx1"/>
              </a:solidFill>
            </a:endParaRPr>
          </a:p>
        </p:txBody>
      </p:sp>
      <p:sp>
        <p:nvSpPr>
          <p:cNvPr id="5" name="TextBox 4">
            <a:extLst>
              <a:ext uri="{FF2B5EF4-FFF2-40B4-BE49-F238E27FC236}">
                <a16:creationId xmlns:a16="http://schemas.microsoft.com/office/drawing/2014/main" id="{9A6997FC-0F9D-5E5C-3848-D4358395B1FB}"/>
              </a:ext>
            </a:extLst>
          </p:cNvPr>
          <p:cNvSpPr txBox="1"/>
          <p:nvPr/>
        </p:nvSpPr>
        <p:spPr>
          <a:xfrm>
            <a:off x="1025233" y="1301876"/>
            <a:ext cx="1519231" cy="415498"/>
          </a:xfrm>
          <a:prstGeom prst="rect">
            <a:avLst/>
          </a:prstGeom>
          <a:noFill/>
        </p:spPr>
        <p:txBody>
          <a:bodyPr wrap="square" rtlCol="0">
            <a:spAutoFit/>
          </a:bodyPr>
          <a:lstStyle/>
          <a:p>
            <a:pPr algn="ctr"/>
            <a:r>
              <a:rPr lang="en-US" sz="1050" dirty="0">
                <a:solidFill>
                  <a:schemeClr val="tx1"/>
                </a:solidFill>
              </a:rPr>
              <a:t>Snowflake OpenFlow Connector for Box</a:t>
            </a:r>
          </a:p>
        </p:txBody>
      </p:sp>
      <p:sp>
        <p:nvSpPr>
          <p:cNvPr id="6" name="Rectangle 5">
            <a:extLst>
              <a:ext uri="{FF2B5EF4-FFF2-40B4-BE49-F238E27FC236}">
                <a16:creationId xmlns:a16="http://schemas.microsoft.com/office/drawing/2014/main" id="{9DF1B63A-B78D-14A9-C25A-7A1FC3A2CF91}"/>
              </a:ext>
            </a:extLst>
          </p:cNvPr>
          <p:cNvSpPr/>
          <p:nvPr/>
        </p:nvSpPr>
        <p:spPr>
          <a:xfrm>
            <a:off x="129417" y="2224883"/>
            <a:ext cx="864812" cy="5529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Salesforce</a:t>
            </a:r>
            <a:endParaRPr lang="en-US" sz="1200" dirty="0">
              <a:solidFill>
                <a:schemeClr val="tx1"/>
              </a:solidFill>
            </a:endParaRPr>
          </a:p>
        </p:txBody>
      </p:sp>
      <p:sp>
        <p:nvSpPr>
          <p:cNvPr id="7" name="Rectangle 6">
            <a:extLst>
              <a:ext uri="{FF2B5EF4-FFF2-40B4-BE49-F238E27FC236}">
                <a16:creationId xmlns:a16="http://schemas.microsoft.com/office/drawing/2014/main" id="{584E4DEA-287F-2AFA-EAD9-724A7DC7B12B}"/>
              </a:ext>
            </a:extLst>
          </p:cNvPr>
          <p:cNvSpPr/>
          <p:nvPr/>
        </p:nvSpPr>
        <p:spPr>
          <a:xfrm>
            <a:off x="129417" y="3057734"/>
            <a:ext cx="864812" cy="5529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Workday</a:t>
            </a:r>
            <a:endParaRPr lang="en-US" sz="1200" dirty="0">
              <a:solidFill>
                <a:schemeClr val="tx1"/>
              </a:solidFill>
            </a:endParaRPr>
          </a:p>
        </p:txBody>
      </p:sp>
      <p:sp>
        <p:nvSpPr>
          <p:cNvPr id="8" name="Rectangle 7">
            <a:extLst>
              <a:ext uri="{FF2B5EF4-FFF2-40B4-BE49-F238E27FC236}">
                <a16:creationId xmlns:a16="http://schemas.microsoft.com/office/drawing/2014/main" id="{D3AC5C88-D485-C675-29CF-5123CD444D31}"/>
              </a:ext>
            </a:extLst>
          </p:cNvPr>
          <p:cNvSpPr/>
          <p:nvPr/>
        </p:nvSpPr>
        <p:spPr>
          <a:xfrm>
            <a:off x="137333" y="3835451"/>
            <a:ext cx="864812" cy="5529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3</a:t>
            </a:r>
            <a:r>
              <a:rPr lang="en-US" sz="1100" baseline="30000" dirty="0">
                <a:solidFill>
                  <a:schemeClr val="tx1"/>
                </a:solidFill>
              </a:rPr>
              <a:t>rd</a:t>
            </a:r>
            <a:r>
              <a:rPr lang="en-US" sz="1100" dirty="0">
                <a:solidFill>
                  <a:schemeClr val="tx1"/>
                </a:solidFill>
              </a:rPr>
              <a:t> Party Data</a:t>
            </a:r>
          </a:p>
        </p:txBody>
      </p:sp>
      <p:cxnSp>
        <p:nvCxnSpPr>
          <p:cNvPr id="9" name="Straight Arrow Connector 8">
            <a:extLst>
              <a:ext uri="{FF2B5EF4-FFF2-40B4-BE49-F238E27FC236}">
                <a16:creationId xmlns:a16="http://schemas.microsoft.com/office/drawing/2014/main" id="{00904AC8-0803-1960-BB31-B628F0327268}"/>
              </a:ext>
            </a:extLst>
          </p:cNvPr>
          <p:cNvCxnSpPr>
            <a:cxnSpLocks/>
          </p:cNvCxnSpPr>
          <p:nvPr/>
        </p:nvCxnSpPr>
        <p:spPr>
          <a:xfrm>
            <a:off x="1009731" y="2501374"/>
            <a:ext cx="15192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1A8D877-3017-6883-9A13-24D6BBCE40B0}"/>
              </a:ext>
            </a:extLst>
          </p:cNvPr>
          <p:cNvSpPr txBox="1"/>
          <p:nvPr/>
        </p:nvSpPr>
        <p:spPr>
          <a:xfrm>
            <a:off x="994229" y="2091073"/>
            <a:ext cx="1550235" cy="415498"/>
          </a:xfrm>
          <a:prstGeom prst="rect">
            <a:avLst/>
          </a:prstGeom>
          <a:noFill/>
        </p:spPr>
        <p:txBody>
          <a:bodyPr wrap="square" rtlCol="0">
            <a:spAutoFit/>
          </a:bodyPr>
          <a:lstStyle/>
          <a:p>
            <a:r>
              <a:rPr lang="en-US" sz="1050" dirty="0">
                <a:solidFill>
                  <a:schemeClr val="tx1"/>
                </a:solidFill>
              </a:rPr>
              <a:t>Fivetran/dbt / Matillion Listen Salesforce CDC</a:t>
            </a:r>
          </a:p>
        </p:txBody>
      </p:sp>
      <p:cxnSp>
        <p:nvCxnSpPr>
          <p:cNvPr id="11" name="Straight Arrow Connector 10">
            <a:extLst>
              <a:ext uri="{FF2B5EF4-FFF2-40B4-BE49-F238E27FC236}">
                <a16:creationId xmlns:a16="http://schemas.microsoft.com/office/drawing/2014/main" id="{D92AA19F-E148-B10C-E6DC-EF0CBC3CDC4A}"/>
              </a:ext>
            </a:extLst>
          </p:cNvPr>
          <p:cNvCxnSpPr>
            <a:cxnSpLocks/>
          </p:cNvCxnSpPr>
          <p:nvPr/>
        </p:nvCxnSpPr>
        <p:spPr>
          <a:xfrm flipV="1">
            <a:off x="1016988" y="3334225"/>
            <a:ext cx="1527476" cy="2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4A50D26-9930-1C2B-27CF-394673EB9431}"/>
              </a:ext>
            </a:extLst>
          </p:cNvPr>
          <p:cNvCxnSpPr>
            <a:cxnSpLocks/>
          </p:cNvCxnSpPr>
          <p:nvPr/>
        </p:nvCxnSpPr>
        <p:spPr>
          <a:xfrm>
            <a:off x="1013853" y="4079089"/>
            <a:ext cx="15151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B63CE53-D11F-4967-FF76-ECE5009091DA}"/>
              </a:ext>
            </a:extLst>
          </p:cNvPr>
          <p:cNvSpPr txBox="1"/>
          <p:nvPr/>
        </p:nvSpPr>
        <p:spPr>
          <a:xfrm>
            <a:off x="980890" y="2933629"/>
            <a:ext cx="1576254" cy="415498"/>
          </a:xfrm>
          <a:prstGeom prst="rect">
            <a:avLst/>
          </a:prstGeom>
          <a:noFill/>
        </p:spPr>
        <p:txBody>
          <a:bodyPr wrap="square" rtlCol="0">
            <a:spAutoFit/>
          </a:bodyPr>
          <a:lstStyle/>
          <a:p>
            <a:pPr algn="ctr"/>
            <a:r>
              <a:rPr lang="en-US" sz="1050" dirty="0">
                <a:solidFill>
                  <a:schemeClr val="tx1"/>
                </a:solidFill>
              </a:rPr>
              <a:t>Native Data Sharing or ETL tool</a:t>
            </a:r>
          </a:p>
        </p:txBody>
      </p:sp>
      <p:sp>
        <p:nvSpPr>
          <p:cNvPr id="14" name="TextBox 13">
            <a:extLst>
              <a:ext uri="{FF2B5EF4-FFF2-40B4-BE49-F238E27FC236}">
                <a16:creationId xmlns:a16="http://schemas.microsoft.com/office/drawing/2014/main" id="{C604B241-9848-7D47-5C16-27855BE91FF7}"/>
              </a:ext>
            </a:extLst>
          </p:cNvPr>
          <p:cNvSpPr txBox="1"/>
          <p:nvPr/>
        </p:nvSpPr>
        <p:spPr>
          <a:xfrm>
            <a:off x="1016988" y="3696444"/>
            <a:ext cx="1519231" cy="415498"/>
          </a:xfrm>
          <a:prstGeom prst="rect">
            <a:avLst/>
          </a:prstGeom>
          <a:noFill/>
        </p:spPr>
        <p:txBody>
          <a:bodyPr wrap="square" rtlCol="0">
            <a:spAutoFit/>
          </a:bodyPr>
          <a:lstStyle/>
          <a:p>
            <a:pPr algn="ctr"/>
            <a:r>
              <a:rPr lang="en-US" sz="1050" dirty="0">
                <a:solidFill>
                  <a:schemeClr val="tx1"/>
                </a:solidFill>
              </a:rPr>
              <a:t>Marketplace, Native App, ETL or API</a:t>
            </a:r>
          </a:p>
        </p:txBody>
      </p:sp>
      <p:sp>
        <p:nvSpPr>
          <p:cNvPr id="20" name="Rectangle 19">
            <a:extLst>
              <a:ext uri="{FF2B5EF4-FFF2-40B4-BE49-F238E27FC236}">
                <a16:creationId xmlns:a16="http://schemas.microsoft.com/office/drawing/2014/main" id="{5843EFA7-8BA7-2FB3-D703-6B0A7C204E84}"/>
              </a:ext>
            </a:extLst>
          </p:cNvPr>
          <p:cNvSpPr/>
          <p:nvPr/>
        </p:nvSpPr>
        <p:spPr>
          <a:xfrm>
            <a:off x="2543805" y="1508903"/>
            <a:ext cx="872728" cy="28331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Route data to the correct Mesh Node</a:t>
            </a:r>
            <a:endParaRPr lang="en-US" sz="1200" dirty="0">
              <a:solidFill>
                <a:schemeClr val="tx1"/>
              </a:solidFill>
            </a:endParaRPr>
          </a:p>
        </p:txBody>
      </p:sp>
      <p:cxnSp>
        <p:nvCxnSpPr>
          <p:cNvPr id="21" name="Straight Arrow Connector 20">
            <a:extLst>
              <a:ext uri="{FF2B5EF4-FFF2-40B4-BE49-F238E27FC236}">
                <a16:creationId xmlns:a16="http://schemas.microsoft.com/office/drawing/2014/main" id="{48C34A00-7958-534A-CD60-9CA65878B960}"/>
              </a:ext>
            </a:extLst>
          </p:cNvPr>
          <p:cNvCxnSpPr>
            <a:cxnSpLocks/>
          </p:cNvCxnSpPr>
          <p:nvPr/>
        </p:nvCxnSpPr>
        <p:spPr>
          <a:xfrm>
            <a:off x="3416533" y="2925500"/>
            <a:ext cx="2652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233F41-14C6-E349-95CA-A26EDA0760F3}"/>
              </a:ext>
            </a:extLst>
          </p:cNvPr>
          <p:cNvCxnSpPr>
            <a:cxnSpLocks/>
          </p:cNvCxnSpPr>
          <p:nvPr/>
        </p:nvCxnSpPr>
        <p:spPr>
          <a:xfrm>
            <a:off x="1016991" y="1703089"/>
            <a:ext cx="15192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28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80C39D56-1CD8-769A-68E6-B9114680D31E}"/>
            </a:ext>
          </a:extLst>
        </p:cNvPr>
        <p:cNvGrpSpPr/>
        <p:nvPr/>
      </p:nvGrpSpPr>
      <p:grpSpPr>
        <a:xfrm>
          <a:off x="0" y="0"/>
          <a:ext cx="0" cy="0"/>
          <a:chOff x="0" y="0"/>
          <a:chExt cx="0" cy="0"/>
        </a:xfrm>
      </p:grpSpPr>
      <p:sp>
        <p:nvSpPr>
          <p:cNvPr id="263" name="Google Shape;263;p36">
            <a:extLst>
              <a:ext uri="{FF2B5EF4-FFF2-40B4-BE49-F238E27FC236}">
                <a16:creationId xmlns:a16="http://schemas.microsoft.com/office/drawing/2014/main" id="{EACCBD08-86C7-F302-EEEF-225B69E48FD1}"/>
              </a:ext>
            </a:extLst>
          </p:cNvPr>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Unstructured LLM Options for Box Documents</a:t>
            </a:r>
            <a:endParaRPr dirty="0"/>
          </a:p>
        </p:txBody>
      </p:sp>
      <p:graphicFrame>
        <p:nvGraphicFramePr>
          <p:cNvPr id="23" name="Table 22">
            <a:extLst>
              <a:ext uri="{FF2B5EF4-FFF2-40B4-BE49-F238E27FC236}">
                <a16:creationId xmlns:a16="http://schemas.microsoft.com/office/drawing/2014/main" id="{6BEB817B-CE4D-3201-94E9-C0037CC2895E}"/>
              </a:ext>
            </a:extLst>
          </p:cNvPr>
          <p:cNvGraphicFramePr>
            <a:graphicFrameLocks noGrp="1"/>
          </p:cNvGraphicFramePr>
          <p:nvPr>
            <p:extLst>
              <p:ext uri="{D42A27DB-BD31-4B8C-83A1-F6EECF244321}">
                <p14:modId xmlns:p14="http://schemas.microsoft.com/office/powerpoint/2010/main" val="1866899857"/>
              </p:ext>
            </p:extLst>
          </p:nvPr>
        </p:nvGraphicFramePr>
        <p:xfrm>
          <a:off x="228600" y="998574"/>
          <a:ext cx="8627808" cy="3693160"/>
        </p:xfrm>
        <a:graphic>
          <a:graphicData uri="http://schemas.openxmlformats.org/drawingml/2006/table">
            <a:tbl>
              <a:tblPr firstRow="1" bandRow="1">
                <a:tableStyleId>{C32AD42D-4185-405D-816C-B6E1FD7B91AA}</a:tableStyleId>
              </a:tblPr>
              <a:tblGrid>
                <a:gridCol w="1342103">
                  <a:extLst>
                    <a:ext uri="{9D8B030D-6E8A-4147-A177-3AD203B41FA5}">
                      <a16:colId xmlns:a16="http://schemas.microsoft.com/office/drawing/2014/main" val="2875530129"/>
                    </a:ext>
                  </a:extLst>
                </a:gridCol>
                <a:gridCol w="2507226">
                  <a:extLst>
                    <a:ext uri="{9D8B030D-6E8A-4147-A177-3AD203B41FA5}">
                      <a16:colId xmlns:a16="http://schemas.microsoft.com/office/drawing/2014/main" val="366454965"/>
                    </a:ext>
                  </a:extLst>
                </a:gridCol>
                <a:gridCol w="2698955">
                  <a:extLst>
                    <a:ext uri="{9D8B030D-6E8A-4147-A177-3AD203B41FA5}">
                      <a16:colId xmlns:a16="http://schemas.microsoft.com/office/drawing/2014/main" val="902688149"/>
                    </a:ext>
                  </a:extLst>
                </a:gridCol>
                <a:gridCol w="2079524">
                  <a:extLst>
                    <a:ext uri="{9D8B030D-6E8A-4147-A177-3AD203B41FA5}">
                      <a16:colId xmlns:a16="http://schemas.microsoft.com/office/drawing/2014/main" val="702202360"/>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FFFFF"/>
                          </a:solidFill>
                          <a:effectLst/>
                          <a:uLnTx/>
                          <a:uFillTx/>
                          <a:latin typeface="Arial"/>
                          <a:cs typeface="Arial"/>
                          <a:sym typeface="Arial"/>
                        </a:rPr>
                        <a:t>3 Approaches</a:t>
                      </a:r>
                    </a:p>
                  </a:txBody>
                  <a:tcPr>
                    <a:solidFill>
                      <a:schemeClr val="bg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FFFFF"/>
                          </a:solidFill>
                          <a:effectLst/>
                          <a:uLnTx/>
                          <a:uFillTx/>
                          <a:latin typeface="Arial"/>
                          <a:cs typeface="Arial"/>
                          <a:sym typeface="Arial"/>
                        </a:rPr>
                        <a:t>Details</a:t>
                      </a:r>
                    </a:p>
                  </a:txBody>
                  <a:tcPr>
                    <a:solidFill>
                      <a:schemeClr val="bg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FFFFF"/>
                          </a:solidFill>
                          <a:effectLst/>
                          <a:uLnTx/>
                          <a:uFillTx/>
                          <a:latin typeface="Arial"/>
                          <a:cs typeface="Arial"/>
                          <a:sym typeface="Arial"/>
                        </a:rPr>
                        <a:t>Benefits</a:t>
                      </a:r>
                    </a:p>
                  </a:txBody>
                  <a:tcPr>
                    <a:solidFill>
                      <a:schemeClr val="bg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FFFFF"/>
                          </a:solidFill>
                          <a:effectLst/>
                          <a:uLnTx/>
                          <a:uFillTx/>
                          <a:latin typeface="Arial"/>
                          <a:cs typeface="Arial"/>
                          <a:sym typeface="Arial"/>
                        </a:rPr>
                        <a:t>Challenges</a:t>
                      </a:r>
                    </a:p>
                  </a:txBody>
                  <a:tcPr>
                    <a:solidFill>
                      <a:schemeClr val="bg1">
                        <a:lumMod val="75000"/>
                        <a:lumOff val="25000"/>
                      </a:schemeClr>
                    </a:solidFill>
                  </a:tcPr>
                </a:tc>
                <a:extLst>
                  <a:ext uri="{0D108BD9-81ED-4DB2-BD59-A6C34878D82A}">
                    <a16:rowId xmlns:a16="http://schemas.microsoft.com/office/drawing/2014/main" val="326997814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FFFFFF"/>
                          </a:solidFill>
                          <a:effectLst/>
                          <a:uLnTx/>
                          <a:uFillTx/>
                          <a:latin typeface="Arial"/>
                          <a:cs typeface="Arial"/>
                          <a:sym typeface="Arial"/>
                        </a:rPr>
                        <a:t>Analyze In-Place Using the “Box AI” LLM Tool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tx1"/>
                          </a:solidFill>
                          <a:effectLst/>
                          <a:latin typeface="Arial"/>
                          <a:ea typeface="Arial"/>
                          <a:cs typeface="Arial"/>
                          <a:sym typeface="Arial"/>
                        </a:rPr>
                        <a:t>Use an LLM-powered tool or service that connects directly to Box via its APIs, processing documents there without full ingestion to Snowflake.</a:t>
                      </a:r>
                      <a:endParaRPr kumimoji="0" lang="en-US" sz="1000" b="0" i="0" u="none" strike="noStrike" kern="0" cap="none" spc="0" normalizeH="0" baseline="0" noProof="0" dirty="0">
                        <a:ln>
                          <a:noFill/>
                        </a:ln>
                        <a:solidFill>
                          <a:schemeClr val="tx1"/>
                        </a:solidFill>
                        <a:effectLst/>
                        <a:uLnTx/>
                        <a:uFillTx/>
                        <a:latin typeface="Arial"/>
                        <a:cs typeface="Arial"/>
                        <a:sym typeface="Arial"/>
                      </a:endParaRPr>
                    </a:p>
                  </a:txBody>
                  <a:tcPr/>
                </a:tc>
                <a:tc>
                  <a:txBody>
                    <a:bodyPr/>
                    <a:lstStyle/>
                    <a:p>
                      <a:r>
                        <a:rPr lang="en-US" sz="1000" b="0" i="0" u="none" strike="noStrike" cap="none" dirty="0">
                          <a:solidFill>
                            <a:schemeClr val="tx1"/>
                          </a:solidFill>
                          <a:effectLst/>
                          <a:latin typeface="Arial"/>
                          <a:ea typeface="Arial"/>
                          <a:cs typeface="Arial"/>
                          <a:sym typeface="Arial"/>
                        </a:rPr>
                        <a:t>* Reduces data movement and latency.</a:t>
                      </a:r>
                    </a:p>
                    <a:p>
                      <a:r>
                        <a:rPr lang="en-US" sz="1000" b="0" i="0" u="none" strike="noStrike" cap="none" dirty="0">
                          <a:solidFill>
                            <a:schemeClr val="tx1"/>
                          </a:solidFill>
                          <a:effectLst/>
                          <a:latin typeface="Arial"/>
                          <a:ea typeface="Arial"/>
                          <a:cs typeface="Arial"/>
                          <a:sym typeface="Arial"/>
                        </a:rPr>
                        <a:t>* Keeps sensitive content within Box storage, minimizing security risks and easing compliance.</a:t>
                      </a:r>
                    </a:p>
                    <a:p>
                      <a:r>
                        <a:rPr lang="en-US" sz="1000" b="0" i="0" u="none" strike="noStrike" cap="none" dirty="0">
                          <a:solidFill>
                            <a:schemeClr val="tx1"/>
                          </a:solidFill>
                          <a:effectLst/>
                          <a:latin typeface="Arial"/>
                          <a:ea typeface="Arial"/>
                          <a:cs typeface="Arial"/>
                          <a:sym typeface="Arial"/>
                        </a:rPr>
                        <a:t>* Faster time to insight if integrated well with Box’s metadata and collaboration features.</a:t>
                      </a:r>
                    </a:p>
                  </a:txBody>
                  <a:tcPr/>
                </a:tc>
                <a:tc>
                  <a:txBody>
                    <a:bodyPr/>
                    <a:lstStyle/>
                    <a:p>
                      <a:r>
                        <a:rPr lang="en-US" sz="1000" b="0" i="0" u="none" strike="noStrike" cap="none" dirty="0">
                          <a:solidFill>
                            <a:schemeClr val="tx1"/>
                          </a:solidFill>
                          <a:effectLst/>
                          <a:latin typeface="Arial"/>
                          <a:ea typeface="Arial"/>
                          <a:cs typeface="Arial"/>
                          <a:sym typeface="Arial"/>
                        </a:rPr>
                        <a:t>* Analysis may be limited to what the external tools support via the Box APIs.</a:t>
                      </a:r>
                    </a:p>
                    <a:p>
                      <a:endParaRPr lang="en-US" sz="1000" b="0" i="0" u="none" strike="noStrike" cap="none" dirty="0">
                        <a:solidFill>
                          <a:schemeClr val="tx1"/>
                        </a:solidFill>
                        <a:effectLst/>
                        <a:latin typeface="Arial"/>
                        <a:ea typeface="Arial"/>
                        <a:cs typeface="Arial"/>
                        <a:sym typeface="Arial"/>
                      </a:endParaRPr>
                    </a:p>
                    <a:p>
                      <a:r>
                        <a:rPr lang="en-US" sz="1000" b="0" i="0" u="none" strike="noStrike" cap="none" dirty="0">
                          <a:solidFill>
                            <a:schemeClr val="tx1"/>
                          </a:solidFill>
                          <a:effectLst/>
                          <a:latin typeface="Arial"/>
                          <a:ea typeface="Arial"/>
                          <a:cs typeface="Arial"/>
                          <a:sym typeface="Arial"/>
                        </a:rPr>
                        <a:t>* Harder to correlate with structured data if residing primarily in Snowflake.</a:t>
                      </a:r>
                    </a:p>
                  </a:txBody>
                  <a:tcPr/>
                </a:tc>
                <a:extLst>
                  <a:ext uri="{0D108BD9-81ED-4DB2-BD59-A6C34878D82A}">
                    <a16:rowId xmlns:a16="http://schemas.microsoft.com/office/drawing/2014/main" val="3654285539"/>
                  </a:ext>
                </a:extLst>
              </a:tr>
              <a:tr h="370840">
                <a:tc>
                  <a:txBody>
                    <a:bodyPr/>
                    <a:lstStyle/>
                    <a:p>
                      <a:r>
                        <a:rPr lang="en-US" sz="1000" b="0" i="0" u="none" strike="noStrike" cap="none" dirty="0">
                          <a:solidFill>
                            <a:schemeClr val="tx1"/>
                          </a:solidFill>
                          <a:effectLst/>
                          <a:latin typeface="Arial"/>
                          <a:ea typeface="Arial"/>
                          <a:cs typeface="Arial"/>
                          <a:sym typeface="Arial"/>
                        </a:rPr>
                        <a:t>Use an MCP Server to Connect Box and Snowflake and feed LLM tools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tx1"/>
                          </a:solidFill>
                          <a:effectLst/>
                          <a:latin typeface="Arial"/>
                          <a:ea typeface="Arial"/>
                          <a:cs typeface="Arial"/>
                          <a:sym typeface="Arial"/>
                        </a:rPr>
                        <a:t>MCP server orchestrates secure, governed access, feeding portions of unstructured and structured data to LLM tools.</a:t>
                      </a:r>
                      <a:endParaRPr kumimoji="0" lang="en-US" sz="1000" b="0" i="0" u="none" strike="noStrike" kern="0" cap="none" spc="0" normalizeH="0" baseline="0" noProof="0" dirty="0">
                        <a:ln>
                          <a:noFill/>
                        </a:ln>
                        <a:solidFill>
                          <a:schemeClr val="tx1"/>
                        </a:solidFill>
                        <a:effectLst/>
                        <a:uLnTx/>
                        <a:uFillTx/>
                        <a:latin typeface="Arial"/>
                        <a:cs typeface="Arial"/>
                        <a:sym typeface="Arial"/>
                      </a:endParaRPr>
                    </a:p>
                  </a:txBody>
                  <a:tcPr/>
                </a:tc>
                <a:tc>
                  <a:txBody>
                    <a:bodyPr/>
                    <a:lstStyle/>
                    <a:p>
                      <a:r>
                        <a:rPr lang="en-US" sz="1000" b="0" i="0" u="none" strike="noStrike" cap="none" dirty="0">
                          <a:solidFill>
                            <a:schemeClr val="tx1"/>
                          </a:solidFill>
                          <a:effectLst/>
                          <a:latin typeface="Arial"/>
                          <a:ea typeface="Arial"/>
                          <a:cs typeface="Arial"/>
                          <a:sym typeface="Arial"/>
                        </a:rPr>
                        <a:t>* No document copy needed — faster time-to-insight with data “in place.”</a:t>
                      </a:r>
                    </a:p>
                    <a:p>
                      <a:r>
                        <a:rPr lang="en-US" sz="1000" b="0" i="0" u="none" strike="noStrike" cap="none" dirty="0">
                          <a:solidFill>
                            <a:schemeClr val="tx1"/>
                          </a:solidFill>
                          <a:effectLst/>
                          <a:latin typeface="Arial"/>
                          <a:ea typeface="Arial"/>
                          <a:cs typeface="Arial"/>
                          <a:sym typeface="Arial"/>
                        </a:rPr>
                        <a:t>* Preserves Box as source of truth for unstructured data, reducing compliance risk.</a:t>
                      </a:r>
                    </a:p>
                    <a:p>
                      <a:r>
                        <a:rPr lang="en-US" sz="1000" b="0" i="0" u="none" strike="noStrike" cap="none" dirty="0">
                          <a:solidFill>
                            <a:schemeClr val="tx1"/>
                          </a:solidFill>
                          <a:effectLst/>
                          <a:latin typeface="Arial"/>
                          <a:ea typeface="Arial"/>
                          <a:cs typeface="Arial"/>
                          <a:sym typeface="Arial"/>
                        </a:rPr>
                        <a:t>* MCP enables real-time, secure LLM access and data federation without creating data silos.</a:t>
                      </a:r>
                    </a:p>
                  </a:txBody>
                  <a:tcPr/>
                </a:tc>
                <a:tc>
                  <a:txBody>
                    <a:bodyPr/>
                    <a:lstStyle/>
                    <a:p>
                      <a:pPr marL="0" indent="0">
                        <a:buFont typeface="Arial" panose="020B0604020202020204" pitchFamily="34" charset="0"/>
                        <a:buNone/>
                      </a:pPr>
                      <a:r>
                        <a:rPr lang="en-US" sz="1000" b="0" i="0" u="none" strike="noStrike" cap="none" dirty="0">
                          <a:solidFill>
                            <a:schemeClr val="tx1"/>
                          </a:solidFill>
                          <a:effectLst/>
                          <a:latin typeface="Arial"/>
                          <a:ea typeface="Arial"/>
                          <a:cs typeface="Arial"/>
                          <a:sym typeface="Arial"/>
                        </a:rPr>
                        <a:t>* More architectural complexity integrating diverse systems via MCP.</a:t>
                      </a:r>
                    </a:p>
                    <a:p>
                      <a:pPr marL="171450" indent="-171450">
                        <a:buFont typeface="Arial" panose="020B0604020202020204" pitchFamily="34" charset="0"/>
                        <a:buChar char="•"/>
                      </a:pPr>
                      <a:endParaRPr lang="en-US" sz="1000" b="0" i="0" u="none" strike="noStrike" cap="none" dirty="0">
                        <a:solidFill>
                          <a:schemeClr val="tx1"/>
                        </a:solidFill>
                        <a:effectLst/>
                        <a:latin typeface="Arial"/>
                        <a:ea typeface="Arial"/>
                        <a:cs typeface="Arial"/>
                        <a:sym typeface="Arial"/>
                      </a:endParaRPr>
                    </a:p>
                    <a:p>
                      <a:r>
                        <a:rPr lang="en-US" sz="1000" b="0" i="0" u="none" strike="noStrike" cap="none" dirty="0">
                          <a:solidFill>
                            <a:schemeClr val="tx1"/>
                          </a:solidFill>
                          <a:effectLst/>
                          <a:latin typeface="Arial"/>
                          <a:ea typeface="Arial"/>
                          <a:cs typeface="Arial"/>
                          <a:sym typeface="Arial"/>
                        </a:rPr>
                        <a:t>* Some analytics requiring joint processing of unstructured and structured data may be harder.</a:t>
                      </a:r>
                    </a:p>
                  </a:txBody>
                  <a:tcPr/>
                </a:tc>
                <a:extLst>
                  <a:ext uri="{0D108BD9-81ED-4DB2-BD59-A6C34878D82A}">
                    <a16:rowId xmlns:a16="http://schemas.microsoft.com/office/drawing/2014/main" val="348770861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B0F0"/>
                          </a:solidFill>
                          <a:effectLst/>
                          <a:uLnTx/>
                          <a:uFillTx/>
                          <a:latin typeface="Arial"/>
                          <a:cs typeface="Arial"/>
                          <a:sym typeface="Arial"/>
                        </a:rPr>
                        <a:t>Load Documents to Snowflake &amp; Enable ML and LLM Prompting vs. *Hybrid Approach* </a:t>
                      </a:r>
                    </a:p>
                  </a:txBody>
                  <a:tcPr/>
                </a:tc>
                <a:tc>
                  <a:txBody>
                    <a:bodyPr/>
                    <a:lstStyle/>
                    <a:p>
                      <a:pPr algn="l"/>
                      <a:r>
                        <a:rPr lang="en-US" sz="1000" b="0" i="0" u="none" strike="noStrike" cap="none" dirty="0">
                          <a:solidFill>
                            <a:schemeClr val="tx1"/>
                          </a:solidFill>
                          <a:effectLst/>
                          <a:latin typeface="Arial"/>
                          <a:ea typeface="Arial"/>
                          <a:cs typeface="Arial"/>
                          <a:sym typeface="Arial"/>
                        </a:rPr>
                        <a:t>Extract documents &amp; metadata from Box using  Snowflake’s “Openflow Connector for Box”—then leverage “Cortex” or Snowflake’s integration with AI tools (e.g., Snowpark Python, external LLMs) for analysis.</a:t>
                      </a:r>
                      <a:endParaRPr kumimoji="0" lang="en-US" sz="1000" b="0" i="0" u="none" strike="noStrike" kern="0" cap="none" spc="0" normalizeH="0" baseline="0" noProof="0" dirty="0">
                        <a:ln>
                          <a:noFill/>
                        </a:ln>
                        <a:solidFill>
                          <a:schemeClr val="tx1"/>
                        </a:solidFill>
                        <a:effectLst/>
                        <a:uLnTx/>
                        <a:uFillTx/>
                        <a:latin typeface="Arial"/>
                        <a:cs typeface="Arial"/>
                        <a:sym typeface="Arial"/>
                      </a:endParaRPr>
                    </a:p>
                  </a:txBody>
                  <a:tcPr/>
                </a:tc>
                <a:tc>
                  <a:txBody>
                    <a:bodyPr/>
                    <a:lstStyle/>
                    <a:p>
                      <a:pPr lvl="1"/>
                      <a:r>
                        <a:rPr lang="en-US" sz="1000" b="0" i="0" u="none" strike="noStrike" cap="none" dirty="0">
                          <a:solidFill>
                            <a:schemeClr val="tx1"/>
                          </a:solidFill>
                          <a:effectLst/>
                          <a:latin typeface="Arial"/>
                          <a:ea typeface="Arial"/>
                          <a:cs typeface="Arial"/>
                          <a:sym typeface="Arial"/>
                        </a:rPr>
                        <a:t>* Centralized data allows easier integration with other structured data for richer insights.</a:t>
                      </a:r>
                    </a:p>
                    <a:p>
                      <a:pPr lvl="1"/>
                      <a:r>
                        <a:rPr lang="en-US" sz="1000" b="0" i="0" u="none" strike="noStrike" cap="none" dirty="0">
                          <a:solidFill>
                            <a:schemeClr val="tx1"/>
                          </a:solidFill>
                          <a:effectLst/>
                          <a:latin typeface="Arial"/>
                          <a:ea typeface="Arial"/>
                          <a:cs typeface="Arial"/>
                          <a:sym typeface="Arial"/>
                        </a:rPr>
                        <a:t>* Leverages Snowflake’s scalable compute, security, and governance.</a:t>
                      </a:r>
                    </a:p>
                    <a:p>
                      <a:pPr lvl="1"/>
                      <a:r>
                        <a:rPr lang="en-US" sz="1000" b="0" i="0" u="none" strike="noStrike" cap="none" dirty="0">
                          <a:solidFill>
                            <a:schemeClr val="tx1"/>
                          </a:solidFill>
                          <a:effectLst/>
                          <a:latin typeface="Arial"/>
                          <a:ea typeface="Arial"/>
                          <a:cs typeface="Arial"/>
                          <a:sym typeface="Arial"/>
                        </a:rPr>
                        <a:t>* Snowflake has synchronization of metadata</a:t>
                      </a:r>
                    </a:p>
                  </a:txBody>
                  <a:tcPr/>
                </a:tc>
                <a:tc>
                  <a:txBody>
                    <a:bodyPr/>
                    <a:lstStyle/>
                    <a:p>
                      <a:pPr marL="0" indent="0">
                        <a:buFont typeface="Arial" panose="020B0604020202020204" pitchFamily="34" charset="0"/>
                        <a:buNone/>
                      </a:pPr>
                      <a:r>
                        <a:rPr lang="en-US" sz="1000" b="0" i="0" u="none" strike="noStrike" cap="none" dirty="0">
                          <a:solidFill>
                            <a:schemeClr val="tx1"/>
                          </a:solidFill>
                          <a:effectLst/>
                          <a:latin typeface="Arial"/>
                          <a:ea typeface="Arial"/>
                          <a:cs typeface="Arial"/>
                          <a:sym typeface="Arial"/>
                        </a:rPr>
                        <a:t>* Data movement adds latency and potential compliance overhead.</a:t>
                      </a:r>
                    </a:p>
                    <a:p>
                      <a:pPr marL="171450" indent="-171450">
                        <a:buFont typeface="Arial" panose="020B0604020202020204" pitchFamily="34" charset="0"/>
                        <a:buChar char="•"/>
                      </a:pPr>
                      <a:endParaRPr lang="en-US" sz="1000" b="0" i="0" u="none" strike="noStrike" cap="none" dirty="0">
                        <a:solidFill>
                          <a:schemeClr val="tx1"/>
                        </a:solidFill>
                        <a:effectLst/>
                        <a:latin typeface="Arial"/>
                        <a:ea typeface="Arial"/>
                        <a:cs typeface="Arial"/>
                        <a:sym typeface="Arial"/>
                      </a:endParaRPr>
                    </a:p>
                    <a:p>
                      <a:r>
                        <a:rPr lang="en-US" sz="1000" b="0" i="0" u="none" strike="noStrike" cap="none" dirty="0">
                          <a:solidFill>
                            <a:schemeClr val="tx1"/>
                          </a:solidFill>
                          <a:effectLst/>
                          <a:latin typeface="Arial"/>
                          <a:ea typeface="Arial"/>
                          <a:cs typeface="Arial"/>
                          <a:sym typeface="Arial"/>
                        </a:rPr>
                        <a:t>* Requires more storage capacity.</a:t>
                      </a:r>
                    </a:p>
                  </a:txBody>
                  <a:tcPr/>
                </a:tc>
                <a:extLst>
                  <a:ext uri="{0D108BD9-81ED-4DB2-BD59-A6C34878D82A}">
                    <a16:rowId xmlns:a16="http://schemas.microsoft.com/office/drawing/2014/main" val="1768376333"/>
                  </a:ext>
                </a:extLst>
              </a:tr>
            </a:tbl>
          </a:graphicData>
        </a:graphic>
      </p:graphicFrame>
    </p:spTree>
    <p:extLst>
      <p:ext uri="{BB962C8B-B14F-4D97-AF65-F5344CB8AC3E}">
        <p14:creationId xmlns:p14="http://schemas.microsoft.com/office/powerpoint/2010/main" val="421744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AD636B98-AF3B-02C6-E7DA-CDBE24C97E15}"/>
            </a:ext>
          </a:extLst>
        </p:cNvPr>
        <p:cNvGrpSpPr/>
        <p:nvPr/>
      </p:nvGrpSpPr>
      <p:grpSpPr>
        <a:xfrm>
          <a:off x="0" y="0"/>
          <a:ext cx="0" cy="0"/>
          <a:chOff x="0" y="0"/>
          <a:chExt cx="0" cy="0"/>
        </a:xfrm>
      </p:grpSpPr>
      <p:sp>
        <p:nvSpPr>
          <p:cNvPr id="263" name="Google Shape;263;p36">
            <a:extLst>
              <a:ext uri="{FF2B5EF4-FFF2-40B4-BE49-F238E27FC236}">
                <a16:creationId xmlns:a16="http://schemas.microsoft.com/office/drawing/2014/main" id="{38C93FAC-2AF1-507A-0D1B-2A89A610612A}"/>
              </a:ext>
            </a:extLst>
          </p:cNvPr>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Microservices Build</a:t>
            </a:r>
            <a:endParaRPr dirty="0"/>
          </a:p>
        </p:txBody>
      </p:sp>
      <p:sp>
        <p:nvSpPr>
          <p:cNvPr id="2" name="Google Shape;188;p30">
            <a:extLst>
              <a:ext uri="{FF2B5EF4-FFF2-40B4-BE49-F238E27FC236}">
                <a16:creationId xmlns:a16="http://schemas.microsoft.com/office/drawing/2014/main" id="{39FBA6ED-091B-8E80-3257-BDD5CCE9CCA3}"/>
              </a:ext>
            </a:extLst>
          </p:cNvPr>
          <p:cNvSpPr txBox="1">
            <a:spLocks/>
          </p:cNvSpPr>
          <p:nvPr/>
        </p:nvSpPr>
        <p:spPr>
          <a:xfrm>
            <a:off x="741216" y="932918"/>
            <a:ext cx="8160327" cy="37568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pPr>
            <a:r>
              <a:rPr lang="en-US" b="1" dirty="0">
                <a:solidFill>
                  <a:schemeClr val="tx1"/>
                </a:solidFill>
              </a:rPr>
              <a:t>Implement a Low-Latency Microservice</a:t>
            </a:r>
          </a:p>
          <a:p>
            <a:pPr>
              <a:buClr>
                <a:schemeClr val="tx1"/>
              </a:buClr>
            </a:pPr>
            <a:endParaRPr lang="en-US" b="1" dirty="0">
              <a:solidFill>
                <a:schemeClr val="tx1"/>
              </a:solidFill>
            </a:endParaRPr>
          </a:p>
          <a:p>
            <a:pPr>
              <a:buClr>
                <a:schemeClr val="tx1"/>
              </a:buClr>
            </a:pPr>
            <a:r>
              <a:rPr lang="en-US" sz="1200" b="1" dirty="0">
                <a:solidFill>
                  <a:schemeClr val="tx1"/>
                </a:solidFill>
              </a:rPr>
              <a:t>Build a REST API microservice</a:t>
            </a:r>
            <a:r>
              <a:rPr lang="en-US" sz="1200" dirty="0">
                <a:solidFill>
                  <a:schemeClr val="tx1"/>
                </a:solidFill>
              </a:rPr>
              <a:t> using a lightweight framework (e.g., Python FastAPI/Flask) </a:t>
            </a:r>
          </a:p>
          <a:p>
            <a:pPr>
              <a:buClr>
                <a:schemeClr val="tx1"/>
              </a:buClr>
            </a:pPr>
            <a:r>
              <a:rPr lang="en-US" sz="1200" dirty="0">
                <a:solidFill>
                  <a:schemeClr val="tx1"/>
                </a:solidFill>
              </a:rPr>
              <a:t>deployed on a low-cost, auto-scaling serverless platform (e.g., AWS Lambda, GCP Cloud Run, Azure Functions)</a:t>
            </a:r>
          </a:p>
          <a:p>
            <a:pPr>
              <a:buClr>
                <a:schemeClr val="tx1"/>
              </a:buClr>
            </a:pPr>
            <a:endParaRPr lang="en-US" sz="1200" b="1" dirty="0">
              <a:solidFill>
                <a:schemeClr val="tx1"/>
              </a:solidFill>
            </a:endParaRPr>
          </a:p>
          <a:p>
            <a:pPr>
              <a:buClr>
                <a:schemeClr val="tx1"/>
              </a:buClr>
            </a:pPr>
            <a:endParaRPr lang="en-US" sz="1200" b="1" dirty="0">
              <a:solidFill>
                <a:schemeClr val="tx1"/>
              </a:solidFill>
            </a:endParaRPr>
          </a:p>
          <a:p>
            <a:pPr>
              <a:buClr>
                <a:schemeClr val="tx1"/>
              </a:buClr>
            </a:pPr>
            <a:r>
              <a:rPr lang="en-US" sz="1200" b="1" dirty="0">
                <a:solidFill>
                  <a:schemeClr val="tx1"/>
                </a:solidFill>
              </a:rPr>
              <a:t>Rationale</a:t>
            </a:r>
          </a:p>
          <a:p>
            <a:pPr marL="171450" indent="-171450">
              <a:buClr>
                <a:schemeClr val="tx1"/>
              </a:buClr>
              <a:buFont typeface="Arial" panose="020B0604020202020204" pitchFamily="34" charset="0"/>
              <a:buChar char="•"/>
            </a:pPr>
            <a:r>
              <a:rPr lang="en-US" sz="1200" dirty="0">
                <a:solidFill>
                  <a:schemeClr val="tx1"/>
                </a:solidFill>
              </a:rPr>
              <a:t>A serverless framework simplifies set up and reduces overhead, allows auto scaling &amp; is cost efficient</a:t>
            </a:r>
          </a:p>
          <a:p>
            <a:pPr marL="171450" indent="-171450">
              <a:buClr>
                <a:schemeClr val="tx1"/>
              </a:buClr>
              <a:buFont typeface="Arial" panose="020B0604020202020204" pitchFamily="34" charset="0"/>
              <a:buChar char="•"/>
            </a:pPr>
            <a:r>
              <a:rPr lang="en-US" sz="1200" dirty="0">
                <a:solidFill>
                  <a:schemeClr val="tx1"/>
                </a:solidFill>
              </a:rPr>
              <a:t>Microservices provide the building blocks of the applications and can be refactored easily</a:t>
            </a:r>
          </a:p>
          <a:p>
            <a:pPr marL="171450" indent="-171450">
              <a:buClr>
                <a:schemeClr val="tx1"/>
              </a:buClr>
              <a:buFont typeface="Arial" panose="020B0604020202020204" pitchFamily="34" charset="0"/>
              <a:buChar char="•"/>
            </a:pPr>
            <a:r>
              <a:rPr lang="en-US" sz="1200" dirty="0">
                <a:solidFill>
                  <a:schemeClr val="tx1"/>
                </a:solidFill>
              </a:rPr>
              <a:t>RESTful APIs are the industry standard that integrates microservices into an application</a:t>
            </a:r>
          </a:p>
          <a:p>
            <a:pPr marL="171450" indent="-171450">
              <a:buClr>
                <a:schemeClr val="tx1"/>
              </a:buClr>
              <a:buFont typeface="Arial" panose="020B0604020202020204" pitchFamily="34" charset="0"/>
              <a:buChar char="•"/>
            </a:pPr>
            <a:endParaRPr lang="en-US" sz="1200" dirty="0">
              <a:solidFill>
                <a:schemeClr val="tx1"/>
              </a:solidFill>
            </a:endParaRPr>
          </a:p>
          <a:p>
            <a:pPr marL="171450" indent="-171450">
              <a:buClr>
                <a:schemeClr val="tx1"/>
              </a:buClr>
              <a:buFont typeface="Arial" panose="020B0604020202020204" pitchFamily="34" charset="0"/>
              <a:buChar char="•"/>
            </a:pPr>
            <a:endParaRPr lang="en-US" sz="1200" dirty="0">
              <a:solidFill>
                <a:schemeClr val="tx1"/>
              </a:solidFill>
            </a:endParaRPr>
          </a:p>
          <a:p>
            <a:pPr marL="171450" indent="-171450">
              <a:buClr>
                <a:schemeClr val="tx1"/>
              </a:buClr>
              <a:buFont typeface="Arial" panose="020B0604020202020204" pitchFamily="34" charset="0"/>
              <a:buChar char="•"/>
            </a:pPr>
            <a:endParaRPr lang="en-US" sz="1200" dirty="0">
              <a:solidFill>
                <a:schemeClr val="tx1"/>
              </a:solidFill>
            </a:endParaRPr>
          </a:p>
          <a:p>
            <a:pPr>
              <a:buClr>
                <a:schemeClr val="tx1"/>
              </a:buClr>
            </a:pPr>
            <a:endParaRPr lang="en-US" sz="1100" b="1" dirty="0">
              <a:solidFill>
                <a:schemeClr val="tx1"/>
              </a:solidFill>
            </a:endParaRPr>
          </a:p>
          <a:p>
            <a:pPr marL="457200" indent="-317500">
              <a:buClr>
                <a:schemeClr val="tx1"/>
              </a:buClr>
              <a:buSzPts val="1400"/>
              <a:buFont typeface="Arial"/>
              <a:buChar char="●"/>
            </a:pPr>
            <a:endParaRPr lang="en-US" sz="1100" dirty="0">
              <a:solidFill>
                <a:schemeClr val="tx1"/>
              </a:solidFill>
            </a:endParaRPr>
          </a:p>
          <a:p>
            <a:pPr marL="457200" indent="-317500">
              <a:buClr>
                <a:schemeClr val="tx1"/>
              </a:buClr>
              <a:buSzPts val="1400"/>
              <a:buFont typeface="Arial"/>
              <a:buChar char="●"/>
            </a:pPr>
            <a:endParaRPr lang="en-US" dirty="0">
              <a:solidFill>
                <a:schemeClr val="tx1"/>
              </a:solidFill>
            </a:endParaRPr>
          </a:p>
        </p:txBody>
      </p:sp>
      <p:grpSp>
        <p:nvGrpSpPr>
          <p:cNvPr id="3" name="Google Shape;2175;p49">
            <a:extLst>
              <a:ext uri="{FF2B5EF4-FFF2-40B4-BE49-F238E27FC236}">
                <a16:creationId xmlns:a16="http://schemas.microsoft.com/office/drawing/2014/main" id="{F4D5E893-D8F5-33F6-73FD-1396007E3C83}"/>
              </a:ext>
            </a:extLst>
          </p:cNvPr>
          <p:cNvGrpSpPr/>
          <p:nvPr/>
        </p:nvGrpSpPr>
        <p:grpSpPr>
          <a:xfrm>
            <a:off x="333952" y="3674075"/>
            <a:ext cx="278031" cy="277016"/>
            <a:chOff x="898875" y="4399275"/>
            <a:chExt cx="483700" cy="481850"/>
          </a:xfrm>
        </p:grpSpPr>
        <p:sp>
          <p:nvSpPr>
            <p:cNvPr id="4" name="Google Shape;2176;p49">
              <a:extLst>
                <a:ext uri="{FF2B5EF4-FFF2-40B4-BE49-F238E27FC236}">
                  <a16:creationId xmlns:a16="http://schemas.microsoft.com/office/drawing/2014/main" id="{980DBA68-4D34-04AA-13D8-2991E3BD0349}"/>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5" name="Google Shape;2177;p49">
              <a:extLst>
                <a:ext uri="{FF2B5EF4-FFF2-40B4-BE49-F238E27FC236}">
                  <a16:creationId xmlns:a16="http://schemas.microsoft.com/office/drawing/2014/main" id="{FC9CB013-2000-47F0-83B5-13002FE0C046}"/>
                </a:ext>
              </a:extLst>
            </p:cNvPr>
            <p:cNvSpPr/>
            <p:nvPr/>
          </p:nvSpPr>
          <p:spPr>
            <a:xfrm>
              <a:off x="1138025" y="4763350"/>
              <a:ext cx="25" cy="25"/>
            </a:xfrm>
            <a:custGeom>
              <a:avLst/>
              <a:gdLst/>
              <a:ahLst/>
              <a:cxnLst/>
              <a:rect l="l" t="t" r="r" b="b"/>
              <a:pathLst>
                <a:path w="1" h="1" extrusionOk="0">
                  <a:moveTo>
                    <a:pt x="1" y="0"/>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6" name="Google Shape;2178;p49">
              <a:extLst>
                <a:ext uri="{FF2B5EF4-FFF2-40B4-BE49-F238E27FC236}">
                  <a16:creationId xmlns:a16="http://schemas.microsoft.com/office/drawing/2014/main" id="{6DE49489-74FF-2F9A-D0B1-C48443204423}"/>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7" name="Google Shape;2179;p49">
              <a:extLst>
                <a:ext uri="{FF2B5EF4-FFF2-40B4-BE49-F238E27FC236}">
                  <a16:creationId xmlns:a16="http://schemas.microsoft.com/office/drawing/2014/main" id="{08F0E80D-F1B4-390E-1FF0-927A1566FAE2}"/>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8" name="Google Shape;2180;p49">
              <a:extLst>
                <a:ext uri="{FF2B5EF4-FFF2-40B4-BE49-F238E27FC236}">
                  <a16:creationId xmlns:a16="http://schemas.microsoft.com/office/drawing/2014/main" id="{777BF1CE-03EF-1FAA-9119-60A44602D2EC}"/>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9" name="Google Shape;2181;p49">
              <a:extLst>
                <a:ext uri="{FF2B5EF4-FFF2-40B4-BE49-F238E27FC236}">
                  <a16:creationId xmlns:a16="http://schemas.microsoft.com/office/drawing/2014/main" id="{270C6648-C47C-3DCB-CF20-9833D200BBFB}"/>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10" name="Google Shape;2182;p49">
              <a:extLst>
                <a:ext uri="{FF2B5EF4-FFF2-40B4-BE49-F238E27FC236}">
                  <a16:creationId xmlns:a16="http://schemas.microsoft.com/office/drawing/2014/main" id="{32870357-42A4-64C2-7936-DE111626B7CD}"/>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17" name="Google Shape;2183;p49">
              <a:extLst>
                <a:ext uri="{FF2B5EF4-FFF2-40B4-BE49-F238E27FC236}">
                  <a16:creationId xmlns:a16="http://schemas.microsoft.com/office/drawing/2014/main" id="{EAE25018-B34D-7DB7-38DF-D7568407C7BF}"/>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grpSp>
        <p:nvGrpSpPr>
          <p:cNvPr id="18" name="Google Shape;3884;p53">
            <a:extLst>
              <a:ext uri="{FF2B5EF4-FFF2-40B4-BE49-F238E27FC236}">
                <a16:creationId xmlns:a16="http://schemas.microsoft.com/office/drawing/2014/main" id="{7DFAE39B-C975-8401-7327-81AE6ADD400D}"/>
              </a:ext>
            </a:extLst>
          </p:cNvPr>
          <p:cNvGrpSpPr/>
          <p:nvPr/>
        </p:nvGrpSpPr>
        <p:grpSpPr>
          <a:xfrm>
            <a:off x="327465" y="1508419"/>
            <a:ext cx="278289" cy="278126"/>
            <a:chOff x="-49764975" y="3183375"/>
            <a:chExt cx="299300" cy="299125"/>
          </a:xfrm>
        </p:grpSpPr>
        <p:sp>
          <p:nvSpPr>
            <p:cNvPr id="19" name="Google Shape;3885;p53">
              <a:extLst>
                <a:ext uri="{FF2B5EF4-FFF2-40B4-BE49-F238E27FC236}">
                  <a16:creationId xmlns:a16="http://schemas.microsoft.com/office/drawing/2014/main" id="{B8DDF5A3-FCE8-BA04-593D-7FCBDBCB8908}"/>
                </a:ext>
              </a:extLst>
            </p:cNvPr>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3886;p53">
              <a:extLst>
                <a:ext uri="{FF2B5EF4-FFF2-40B4-BE49-F238E27FC236}">
                  <a16:creationId xmlns:a16="http://schemas.microsoft.com/office/drawing/2014/main" id="{BFCA0201-6739-A925-7824-04029CB1E4DF}"/>
                </a:ext>
              </a:extLst>
            </p:cNvPr>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3887;p53">
              <a:extLst>
                <a:ext uri="{FF2B5EF4-FFF2-40B4-BE49-F238E27FC236}">
                  <a16:creationId xmlns:a16="http://schemas.microsoft.com/office/drawing/2014/main" id="{82325E5C-7FBE-4D32-6EC6-61EE96AB5DA4}"/>
                </a:ext>
              </a:extLst>
            </p:cNvPr>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3888;p53">
              <a:extLst>
                <a:ext uri="{FF2B5EF4-FFF2-40B4-BE49-F238E27FC236}">
                  <a16:creationId xmlns:a16="http://schemas.microsoft.com/office/drawing/2014/main" id="{B08EE623-CC3B-3DC6-6A80-7EA1AF0F847A}"/>
                </a:ext>
              </a:extLst>
            </p:cNvPr>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889;p53">
              <a:extLst>
                <a:ext uri="{FF2B5EF4-FFF2-40B4-BE49-F238E27FC236}">
                  <a16:creationId xmlns:a16="http://schemas.microsoft.com/office/drawing/2014/main" id="{4EFC028D-B5D3-20B2-8ADD-57638E91782A}"/>
                </a:ext>
              </a:extLst>
            </p:cNvPr>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3890;p53">
              <a:extLst>
                <a:ext uri="{FF2B5EF4-FFF2-40B4-BE49-F238E27FC236}">
                  <a16:creationId xmlns:a16="http://schemas.microsoft.com/office/drawing/2014/main" id="{96EA9CCD-37C2-7473-EB77-C7617DD4F680}"/>
                </a:ext>
              </a:extLst>
            </p:cNvPr>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3891;p53">
              <a:extLst>
                <a:ext uri="{FF2B5EF4-FFF2-40B4-BE49-F238E27FC236}">
                  <a16:creationId xmlns:a16="http://schemas.microsoft.com/office/drawing/2014/main" id="{0062D86A-1272-DB53-0369-F321396210AB}"/>
                </a:ext>
              </a:extLst>
            </p:cNvPr>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3892;p53">
              <a:extLst>
                <a:ext uri="{FF2B5EF4-FFF2-40B4-BE49-F238E27FC236}">
                  <a16:creationId xmlns:a16="http://schemas.microsoft.com/office/drawing/2014/main" id="{0A94DD5D-BE16-6328-FCBA-B8E30B75CDA2}"/>
                </a:ext>
              </a:extLst>
            </p:cNvPr>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3893;p53">
              <a:extLst>
                <a:ext uri="{FF2B5EF4-FFF2-40B4-BE49-F238E27FC236}">
                  <a16:creationId xmlns:a16="http://schemas.microsoft.com/office/drawing/2014/main" id="{76DAE77E-0F6A-BFC4-1C9F-96DC05760FAA}"/>
                </a:ext>
              </a:extLst>
            </p:cNvPr>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 name="Google Shape;3875;p53">
            <a:extLst>
              <a:ext uri="{FF2B5EF4-FFF2-40B4-BE49-F238E27FC236}">
                <a16:creationId xmlns:a16="http://schemas.microsoft.com/office/drawing/2014/main" id="{41C90914-78CF-0EB0-3664-3F1E5819D36A}"/>
              </a:ext>
            </a:extLst>
          </p:cNvPr>
          <p:cNvGrpSpPr/>
          <p:nvPr/>
        </p:nvGrpSpPr>
        <p:grpSpPr>
          <a:xfrm>
            <a:off x="317574" y="2423601"/>
            <a:ext cx="298071" cy="281241"/>
            <a:chOff x="-46422300" y="3936925"/>
            <a:chExt cx="320575" cy="302475"/>
          </a:xfrm>
        </p:grpSpPr>
        <p:sp>
          <p:nvSpPr>
            <p:cNvPr id="29" name="Google Shape;3876;p53">
              <a:extLst>
                <a:ext uri="{FF2B5EF4-FFF2-40B4-BE49-F238E27FC236}">
                  <a16:creationId xmlns:a16="http://schemas.microsoft.com/office/drawing/2014/main" id="{79684C57-3990-DF59-4AC8-61D0830FFA2F}"/>
                </a:ext>
              </a:extLst>
            </p:cNvPr>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877;p53">
              <a:extLst>
                <a:ext uri="{FF2B5EF4-FFF2-40B4-BE49-F238E27FC236}">
                  <a16:creationId xmlns:a16="http://schemas.microsoft.com/office/drawing/2014/main" id="{55ED0ECE-C559-E6B2-CA50-928D79B84C22}"/>
                </a:ext>
              </a:extLst>
            </p:cNvPr>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56" name="Picture 255">
            <a:extLst>
              <a:ext uri="{FF2B5EF4-FFF2-40B4-BE49-F238E27FC236}">
                <a16:creationId xmlns:a16="http://schemas.microsoft.com/office/drawing/2014/main" id="{836708E0-561A-CE49-CEA5-E3A01410EDEB}"/>
              </a:ext>
            </a:extLst>
          </p:cNvPr>
          <p:cNvPicPr>
            <a:picLocks noChangeAspect="1"/>
          </p:cNvPicPr>
          <p:nvPr/>
        </p:nvPicPr>
        <p:blipFill>
          <a:blip r:embed="rId3"/>
          <a:stretch>
            <a:fillRect/>
          </a:stretch>
        </p:blipFill>
        <p:spPr>
          <a:xfrm>
            <a:off x="7432221" y="215191"/>
            <a:ext cx="1198120" cy="1303836"/>
          </a:xfrm>
          <a:prstGeom prst="rect">
            <a:avLst/>
          </a:prstGeom>
        </p:spPr>
      </p:pic>
      <p:sp>
        <p:nvSpPr>
          <p:cNvPr id="11" name="Rectangle 10">
            <a:extLst>
              <a:ext uri="{FF2B5EF4-FFF2-40B4-BE49-F238E27FC236}">
                <a16:creationId xmlns:a16="http://schemas.microsoft.com/office/drawing/2014/main" id="{1C64ED01-166D-99C8-7021-618BF5CDFF0D}"/>
              </a:ext>
            </a:extLst>
          </p:cNvPr>
          <p:cNvSpPr/>
          <p:nvPr/>
        </p:nvSpPr>
        <p:spPr>
          <a:xfrm>
            <a:off x="733815" y="3510444"/>
            <a:ext cx="1111880" cy="5529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Salesforce</a:t>
            </a:r>
          </a:p>
        </p:txBody>
      </p:sp>
      <p:sp>
        <p:nvSpPr>
          <p:cNvPr id="12" name="Rectangle 11">
            <a:extLst>
              <a:ext uri="{FF2B5EF4-FFF2-40B4-BE49-F238E27FC236}">
                <a16:creationId xmlns:a16="http://schemas.microsoft.com/office/drawing/2014/main" id="{6685E248-F822-2DAC-6460-0ECBB5E53FAE}"/>
              </a:ext>
            </a:extLst>
          </p:cNvPr>
          <p:cNvSpPr/>
          <p:nvPr/>
        </p:nvSpPr>
        <p:spPr>
          <a:xfrm>
            <a:off x="7789230" y="3508585"/>
            <a:ext cx="1111880" cy="5529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Snowflake Data Mesh</a:t>
            </a:r>
          </a:p>
        </p:txBody>
      </p:sp>
      <p:sp>
        <p:nvSpPr>
          <p:cNvPr id="13" name="Rectangle 12">
            <a:extLst>
              <a:ext uri="{FF2B5EF4-FFF2-40B4-BE49-F238E27FC236}">
                <a16:creationId xmlns:a16="http://schemas.microsoft.com/office/drawing/2014/main" id="{A88EA691-5963-9520-FFD8-E4ED44D1105D}"/>
              </a:ext>
            </a:extLst>
          </p:cNvPr>
          <p:cNvSpPr/>
          <p:nvPr/>
        </p:nvSpPr>
        <p:spPr>
          <a:xfrm>
            <a:off x="3793262" y="3203985"/>
            <a:ext cx="1111880" cy="5529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Deal Scoring Microservice</a:t>
            </a:r>
          </a:p>
        </p:txBody>
      </p:sp>
      <p:sp>
        <p:nvSpPr>
          <p:cNvPr id="14" name="Rectangle 13">
            <a:extLst>
              <a:ext uri="{FF2B5EF4-FFF2-40B4-BE49-F238E27FC236}">
                <a16:creationId xmlns:a16="http://schemas.microsoft.com/office/drawing/2014/main" id="{6551F503-3D7F-938A-EE07-2C88B538C818}"/>
              </a:ext>
            </a:extLst>
          </p:cNvPr>
          <p:cNvSpPr/>
          <p:nvPr/>
        </p:nvSpPr>
        <p:spPr>
          <a:xfrm>
            <a:off x="3793262" y="3884335"/>
            <a:ext cx="1111880" cy="5529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Deal Scoring Microservice</a:t>
            </a:r>
          </a:p>
        </p:txBody>
      </p:sp>
      <p:cxnSp>
        <p:nvCxnSpPr>
          <p:cNvPr id="16" name="Straight Arrow Connector 15">
            <a:extLst>
              <a:ext uri="{FF2B5EF4-FFF2-40B4-BE49-F238E27FC236}">
                <a16:creationId xmlns:a16="http://schemas.microsoft.com/office/drawing/2014/main" id="{558B3353-D654-FCF3-FE54-9FBC63F2FB59}"/>
              </a:ext>
            </a:extLst>
          </p:cNvPr>
          <p:cNvCxnSpPr>
            <a:cxnSpLocks/>
          </p:cNvCxnSpPr>
          <p:nvPr/>
        </p:nvCxnSpPr>
        <p:spPr>
          <a:xfrm>
            <a:off x="1874157" y="3617258"/>
            <a:ext cx="1919105" cy="2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549EE4CE-3174-70B8-774C-E464A6616226}"/>
              </a:ext>
            </a:extLst>
          </p:cNvPr>
          <p:cNvSpPr txBox="1"/>
          <p:nvPr/>
        </p:nvSpPr>
        <p:spPr>
          <a:xfrm>
            <a:off x="2045295" y="3203985"/>
            <a:ext cx="1519231" cy="415498"/>
          </a:xfrm>
          <a:prstGeom prst="rect">
            <a:avLst/>
          </a:prstGeom>
          <a:noFill/>
        </p:spPr>
        <p:txBody>
          <a:bodyPr wrap="square" rtlCol="0">
            <a:spAutoFit/>
          </a:bodyPr>
          <a:lstStyle/>
          <a:p>
            <a:r>
              <a:rPr lang="en-US" sz="1050" dirty="0">
                <a:solidFill>
                  <a:schemeClr val="tx1"/>
                </a:solidFill>
              </a:rPr>
              <a:t>Request Deal Score, Opp. ID, Account Data</a:t>
            </a:r>
          </a:p>
        </p:txBody>
      </p:sp>
      <p:cxnSp>
        <p:nvCxnSpPr>
          <p:cNvPr id="261" name="Straight Arrow Connector 260">
            <a:extLst>
              <a:ext uri="{FF2B5EF4-FFF2-40B4-BE49-F238E27FC236}">
                <a16:creationId xmlns:a16="http://schemas.microsoft.com/office/drawing/2014/main" id="{6DE91493-2FE4-D928-3F3F-B57EDB28F966}"/>
              </a:ext>
            </a:extLst>
          </p:cNvPr>
          <p:cNvCxnSpPr>
            <a:cxnSpLocks/>
          </p:cNvCxnSpPr>
          <p:nvPr/>
        </p:nvCxnSpPr>
        <p:spPr>
          <a:xfrm>
            <a:off x="4908913" y="3623818"/>
            <a:ext cx="2855525" cy="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8A78E7B5-5A18-447E-89B4-8A39A3310E41}"/>
              </a:ext>
            </a:extLst>
          </p:cNvPr>
          <p:cNvSpPr txBox="1"/>
          <p:nvPr/>
        </p:nvSpPr>
        <p:spPr>
          <a:xfrm>
            <a:off x="5056461" y="3208976"/>
            <a:ext cx="2204080" cy="415498"/>
          </a:xfrm>
          <a:prstGeom prst="rect">
            <a:avLst/>
          </a:prstGeom>
          <a:noFill/>
        </p:spPr>
        <p:txBody>
          <a:bodyPr wrap="square" rtlCol="0">
            <a:spAutoFit/>
          </a:bodyPr>
          <a:lstStyle/>
          <a:p>
            <a:pPr algn="ctr"/>
            <a:r>
              <a:rPr lang="en-US" sz="1050" dirty="0">
                <a:solidFill>
                  <a:schemeClr val="tx1"/>
                </a:solidFill>
              </a:rPr>
              <a:t>Query Historical Data (Win rates, Deal patterns, Customer signals)</a:t>
            </a:r>
          </a:p>
        </p:txBody>
      </p:sp>
      <p:cxnSp>
        <p:nvCxnSpPr>
          <p:cNvPr id="266" name="Straight Arrow Connector 265">
            <a:extLst>
              <a:ext uri="{FF2B5EF4-FFF2-40B4-BE49-F238E27FC236}">
                <a16:creationId xmlns:a16="http://schemas.microsoft.com/office/drawing/2014/main" id="{EAF8370B-10AC-64C9-9D34-9B823B43D95F}"/>
              </a:ext>
            </a:extLst>
          </p:cNvPr>
          <p:cNvCxnSpPr>
            <a:cxnSpLocks/>
          </p:cNvCxnSpPr>
          <p:nvPr/>
        </p:nvCxnSpPr>
        <p:spPr>
          <a:xfrm flipH="1">
            <a:off x="4907027" y="3948974"/>
            <a:ext cx="2857411" cy="767"/>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E3D21797-DFEE-58AB-B3D1-D07D6F9D1123}"/>
              </a:ext>
            </a:extLst>
          </p:cNvPr>
          <p:cNvSpPr txBox="1"/>
          <p:nvPr/>
        </p:nvSpPr>
        <p:spPr>
          <a:xfrm>
            <a:off x="3247162" y="4558293"/>
            <a:ext cx="2204080" cy="415498"/>
          </a:xfrm>
          <a:prstGeom prst="rect">
            <a:avLst/>
          </a:prstGeom>
          <a:noFill/>
        </p:spPr>
        <p:txBody>
          <a:bodyPr wrap="square" rtlCol="0">
            <a:spAutoFit/>
          </a:bodyPr>
          <a:lstStyle/>
          <a:p>
            <a:pPr algn="ctr"/>
            <a:r>
              <a:rPr lang="en-US" sz="1050" dirty="0">
                <a:solidFill>
                  <a:schemeClr val="tx1"/>
                </a:solidFill>
              </a:rPr>
              <a:t>Calculate Deal Score</a:t>
            </a:r>
          </a:p>
          <a:p>
            <a:pPr algn="ctr"/>
            <a:r>
              <a:rPr lang="en-US" sz="1050" dirty="0">
                <a:solidFill>
                  <a:schemeClr val="tx1"/>
                </a:solidFill>
              </a:rPr>
              <a:t>(ML Model / Scoring Logic)</a:t>
            </a:r>
          </a:p>
        </p:txBody>
      </p:sp>
      <p:cxnSp>
        <p:nvCxnSpPr>
          <p:cNvPr id="271" name="Straight Arrow Connector 270">
            <a:extLst>
              <a:ext uri="{FF2B5EF4-FFF2-40B4-BE49-F238E27FC236}">
                <a16:creationId xmlns:a16="http://schemas.microsoft.com/office/drawing/2014/main" id="{C5824F81-EB46-C83C-BA74-525991D515AB}"/>
              </a:ext>
            </a:extLst>
          </p:cNvPr>
          <p:cNvCxnSpPr>
            <a:cxnSpLocks/>
          </p:cNvCxnSpPr>
          <p:nvPr/>
        </p:nvCxnSpPr>
        <p:spPr>
          <a:xfrm flipH="1" flipV="1">
            <a:off x="1845695" y="3948208"/>
            <a:ext cx="1947567" cy="153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272" name="TextBox 271">
            <a:extLst>
              <a:ext uri="{FF2B5EF4-FFF2-40B4-BE49-F238E27FC236}">
                <a16:creationId xmlns:a16="http://schemas.microsoft.com/office/drawing/2014/main" id="{6A35BFA9-70F6-87E4-E845-078F2852C67A}"/>
              </a:ext>
            </a:extLst>
          </p:cNvPr>
          <p:cNvSpPr txBox="1"/>
          <p:nvPr/>
        </p:nvSpPr>
        <p:spPr>
          <a:xfrm>
            <a:off x="2075577" y="3941985"/>
            <a:ext cx="1562680" cy="577081"/>
          </a:xfrm>
          <a:prstGeom prst="rect">
            <a:avLst/>
          </a:prstGeom>
          <a:noFill/>
        </p:spPr>
        <p:txBody>
          <a:bodyPr wrap="square" rtlCol="0">
            <a:spAutoFit/>
          </a:bodyPr>
          <a:lstStyle/>
          <a:p>
            <a:pPr algn="ctr"/>
            <a:r>
              <a:rPr lang="en-US" sz="1050" dirty="0">
                <a:solidFill>
                  <a:schemeClr val="tx1"/>
                </a:solidFill>
              </a:rPr>
              <a:t>Return Deal Score</a:t>
            </a:r>
          </a:p>
          <a:p>
            <a:pPr algn="ctr"/>
            <a:r>
              <a:rPr lang="en-US" sz="1050" dirty="0">
                <a:solidFill>
                  <a:schemeClr val="tx1"/>
                </a:solidFill>
              </a:rPr>
              <a:t>Update Opportunity with Deal Score</a:t>
            </a:r>
          </a:p>
        </p:txBody>
      </p:sp>
      <p:sp>
        <p:nvSpPr>
          <p:cNvPr id="295" name="Arrow: Curved Left 294">
            <a:extLst>
              <a:ext uri="{FF2B5EF4-FFF2-40B4-BE49-F238E27FC236}">
                <a16:creationId xmlns:a16="http://schemas.microsoft.com/office/drawing/2014/main" id="{1B1B1285-2BF2-0FA3-ABB7-DAD1ED7A0B10}"/>
              </a:ext>
            </a:extLst>
          </p:cNvPr>
          <p:cNvSpPr/>
          <p:nvPr/>
        </p:nvSpPr>
        <p:spPr>
          <a:xfrm>
            <a:off x="4237392" y="4365518"/>
            <a:ext cx="223619" cy="233036"/>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8" name="TextBox 297">
            <a:extLst>
              <a:ext uri="{FF2B5EF4-FFF2-40B4-BE49-F238E27FC236}">
                <a16:creationId xmlns:a16="http://schemas.microsoft.com/office/drawing/2014/main" id="{866B91C2-2698-9267-BF03-38CE636CDAB8}"/>
              </a:ext>
            </a:extLst>
          </p:cNvPr>
          <p:cNvSpPr txBox="1"/>
          <p:nvPr/>
        </p:nvSpPr>
        <p:spPr>
          <a:xfrm>
            <a:off x="5034375" y="3906910"/>
            <a:ext cx="2204080" cy="253916"/>
          </a:xfrm>
          <a:prstGeom prst="rect">
            <a:avLst/>
          </a:prstGeom>
          <a:noFill/>
        </p:spPr>
        <p:txBody>
          <a:bodyPr wrap="square" rtlCol="0">
            <a:spAutoFit/>
          </a:bodyPr>
          <a:lstStyle/>
          <a:p>
            <a:pPr algn="ctr"/>
            <a:r>
              <a:rPr lang="en-US" sz="1050" dirty="0">
                <a:solidFill>
                  <a:schemeClr val="tx1"/>
                </a:solidFill>
              </a:rPr>
              <a:t>Return Analytics Data</a:t>
            </a:r>
          </a:p>
        </p:txBody>
      </p:sp>
      <p:sp>
        <p:nvSpPr>
          <p:cNvPr id="257" name="Rectangle 256">
            <a:extLst>
              <a:ext uri="{FF2B5EF4-FFF2-40B4-BE49-F238E27FC236}">
                <a16:creationId xmlns:a16="http://schemas.microsoft.com/office/drawing/2014/main" id="{07EA94B8-D18B-F660-74D3-F02772FCF49F}"/>
              </a:ext>
            </a:extLst>
          </p:cNvPr>
          <p:cNvSpPr/>
          <p:nvPr/>
        </p:nvSpPr>
        <p:spPr>
          <a:xfrm>
            <a:off x="7789230" y="4275009"/>
            <a:ext cx="1111880" cy="552982"/>
          </a:xfrm>
          <a:prstGeom prst="rect">
            <a:avLst/>
          </a:prstGeom>
          <a:solidFill>
            <a:schemeClr val="bg1"/>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SnowPark</a:t>
            </a:r>
          </a:p>
          <a:p>
            <a:pPr algn="ctr"/>
            <a:r>
              <a:rPr lang="en-US" sz="1200" dirty="0">
                <a:solidFill>
                  <a:schemeClr val="tx1"/>
                </a:solidFill>
              </a:rPr>
              <a:t>ML</a:t>
            </a:r>
          </a:p>
        </p:txBody>
      </p:sp>
      <p:sp>
        <p:nvSpPr>
          <p:cNvPr id="258" name="TextBox 257">
            <a:extLst>
              <a:ext uri="{FF2B5EF4-FFF2-40B4-BE49-F238E27FC236}">
                <a16:creationId xmlns:a16="http://schemas.microsoft.com/office/drawing/2014/main" id="{9B2771CE-8C40-D3B4-C4D9-486FCED47521}"/>
              </a:ext>
            </a:extLst>
          </p:cNvPr>
          <p:cNvSpPr txBox="1"/>
          <p:nvPr/>
        </p:nvSpPr>
        <p:spPr>
          <a:xfrm>
            <a:off x="5356138" y="4255376"/>
            <a:ext cx="2170668" cy="738664"/>
          </a:xfrm>
          <a:prstGeom prst="rect">
            <a:avLst/>
          </a:prstGeom>
          <a:noFill/>
          <a:ln>
            <a:solidFill>
              <a:schemeClr val="accent1">
                <a:shade val="95000"/>
                <a:satMod val="105000"/>
              </a:schemeClr>
            </a:solidFill>
          </a:ln>
        </p:spPr>
        <p:txBody>
          <a:bodyPr wrap="square" rtlCol="0">
            <a:spAutoFit/>
          </a:bodyPr>
          <a:lstStyle/>
          <a:p>
            <a:r>
              <a:rPr lang="en-US" sz="1050" i="1" dirty="0">
                <a:solidFill>
                  <a:schemeClr val="accent2">
                    <a:lumMod val="65000"/>
                  </a:schemeClr>
                </a:solidFill>
              </a:rPr>
              <a:t>For small data, lower latency, run python in microservice.</a:t>
            </a:r>
          </a:p>
          <a:p>
            <a:r>
              <a:rPr lang="en-US" sz="1050" i="1" dirty="0">
                <a:solidFill>
                  <a:schemeClr val="accent2">
                    <a:lumMod val="65000"/>
                  </a:schemeClr>
                </a:solidFill>
              </a:rPr>
              <a:t>For large data, higher latency ok, run python in SnowPark.</a:t>
            </a:r>
          </a:p>
        </p:txBody>
      </p:sp>
    </p:spTree>
    <p:extLst>
      <p:ext uri="{BB962C8B-B14F-4D97-AF65-F5344CB8AC3E}">
        <p14:creationId xmlns:p14="http://schemas.microsoft.com/office/powerpoint/2010/main" val="131232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9DBAEF55-EDD7-7389-16D4-8A8CE05E36AC}"/>
            </a:ext>
          </a:extLst>
        </p:cNvPr>
        <p:cNvGrpSpPr/>
        <p:nvPr/>
      </p:nvGrpSpPr>
      <p:grpSpPr>
        <a:xfrm>
          <a:off x="0" y="0"/>
          <a:ext cx="0" cy="0"/>
          <a:chOff x="0" y="0"/>
          <a:chExt cx="0" cy="0"/>
        </a:xfrm>
      </p:grpSpPr>
      <p:sp>
        <p:nvSpPr>
          <p:cNvPr id="263" name="Google Shape;263;p36">
            <a:extLst>
              <a:ext uri="{FF2B5EF4-FFF2-40B4-BE49-F238E27FC236}">
                <a16:creationId xmlns:a16="http://schemas.microsoft.com/office/drawing/2014/main" id="{CDD53F2F-C932-C05F-D777-B4977E558844}"/>
              </a:ext>
            </a:extLst>
          </p:cNvPr>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AI Model Ideas: The Art of the Possible</a:t>
            </a:r>
            <a:endParaRPr dirty="0"/>
          </a:p>
        </p:txBody>
      </p:sp>
      <p:graphicFrame>
        <p:nvGraphicFramePr>
          <p:cNvPr id="11" name="Table 10">
            <a:extLst>
              <a:ext uri="{FF2B5EF4-FFF2-40B4-BE49-F238E27FC236}">
                <a16:creationId xmlns:a16="http://schemas.microsoft.com/office/drawing/2014/main" id="{A9D943F4-B0A3-E81B-25E2-16147D0D2D16}"/>
              </a:ext>
            </a:extLst>
          </p:cNvPr>
          <p:cNvGraphicFramePr>
            <a:graphicFrameLocks noGrp="1"/>
          </p:cNvGraphicFramePr>
          <p:nvPr>
            <p:extLst>
              <p:ext uri="{D42A27DB-BD31-4B8C-83A1-F6EECF244321}">
                <p14:modId xmlns:p14="http://schemas.microsoft.com/office/powerpoint/2010/main" val="1559858931"/>
              </p:ext>
            </p:extLst>
          </p:nvPr>
        </p:nvGraphicFramePr>
        <p:xfrm>
          <a:off x="306014" y="918374"/>
          <a:ext cx="8531972" cy="4005580"/>
        </p:xfrm>
        <a:graphic>
          <a:graphicData uri="http://schemas.openxmlformats.org/drawingml/2006/table">
            <a:tbl>
              <a:tblPr firstRow="1" bandRow="1">
                <a:tableStyleId>{C32AD42D-4185-405D-816C-B6E1FD7B91AA}</a:tableStyleId>
              </a:tblPr>
              <a:tblGrid>
                <a:gridCol w="1552923">
                  <a:extLst>
                    <a:ext uri="{9D8B030D-6E8A-4147-A177-3AD203B41FA5}">
                      <a16:colId xmlns:a16="http://schemas.microsoft.com/office/drawing/2014/main" val="1899851109"/>
                    </a:ext>
                  </a:extLst>
                </a:gridCol>
                <a:gridCol w="2227745">
                  <a:extLst>
                    <a:ext uri="{9D8B030D-6E8A-4147-A177-3AD203B41FA5}">
                      <a16:colId xmlns:a16="http://schemas.microsoft.com/office/drawing/2014/main" val="251270252"/>
                    </a:ext>
                  </a:extLst>
                </a:gridCol>
                <a:gridCol w="1704518">
                  <a:extLst>
                    <a:ext uri="{9D8B030D-6E8A-4147-A177-3AD203B41FA5}">
                      <a16:colId xmlns:a16="http://schemas.microsoft.com/office/drawing/2014/main" val="2043729622"/>
                    </a:ext>
                  </a:extLst>
                </a:gridCol>
                <a:gridCol w="3046786">
                  <a:extLst>
                    <a:ext uri="{9D8B030D-6E8A-4147-A177-3AD203B41FA5}">
                      <a16:colId xmlns:a16="http://schemas.microsoft.com/office/drawing/2014/main" val="2867169859"/>
                    </a:ext>
                  </a:extLst>
                </a:gridCol>
              </a:tblGrid>
              <a:tr h="370840">
                <a:tc>
                  <a:txBody>
                    <a:bodyPr/>
                    <a:lstStyle/>
                    <a:p>
                      <a:pPr>
                        <a:buNone/>
                      </a:pPr>
                      <a:r>
                        <a:rPr lang="en-US" sz="1050" dirty="0">
                          <a:solidFill>
                            <a:schemeClr val="tx1"/>
                          </a:solidFill>
                        </a:rPr>
                        <a:t>Model</a:t>
                      </a:r>
                    </a:p>
                  </a:txBody>
                  <a:tcPr anchor="ctr">
                    <a:solidFill>
                      <a:schemeClr val="bg1">
                        <a:lumMod val="75000"/>
                        <a:lumOff val="25000"/>
                      </a:schemeClr>
                    </a:solidFill>
                  </a:tcPr>
                </a:tc>
                <a:tc>
                  <a:txBody>
                    <a:bodyPr/>
                    <a:lstStyle/>
                    <a:p>
                      <a:pPr>
                        <a:buNone/>
                      </a:pPr>
                      <a:r>
                        <a:rPr lang="en-US" sz="1050" dirty="0">
                          <a:solidFill>
                            <a:schemeClr val="tx1"/>
                          </a:solidFill>
                        </a:rPr>
                        <a:t>Purpose</a:t>
                      </a:r>
                    </a:p>
                  </a:txBody>
                  <a:tcPr anchor="ctr">
                    <a:solidFill>
                      <a:schemeClr val="bg1">
                        <a:lumMod val="75000"/>
                        <a:lumOff val="25000"/>
                      </a:schemeClr>
                    </a:solidFill>
                  </a:tcPr>
                </a:tc>
                <a:tc>
                  <a:txBody>
                    <a:bodyPr/>
                    <a:lstStyle/>
                    <a:p>
                      <a:pPr>
                        <a:buNone/>
                      </a:pPr>
                      <a:r>
                        <a:rPr lang="en-US" sz="1050" dirty="0">
                          <a:solidFill>
                            <a:schemeClr val="tx1"/>
                          </a:solidFill>
                        </a:rPr>
                        <a:t>Inputs</a:t>
                      </a:r>
                    </a:p>
                  </a:txBody>
                  <a:tcPr anchor="ctr">
                    <a:solidFill>
                      <a:schemeClr val="bg1">
                        <a:lumMod val="75000"/>
                        <a:lumOff val="25000"/>
                      </a:schemeClr>
                    </a:solidFill>
                  </a:tcPr>
                </a:tc>
                <a:tc>
                  <a:txBody>
                    <a:bodyPr/>
                    <a:lstStyle/>
                    <a:p>
                      <a:pPr>
                        <a:buNone/>
                      </a:pPr>
                      <a:r>
                        <a:rPr lang="en-US" sz="1050" dirty="0">
                          <a:solidFill>
                            <a:schemeClr val="tx1"/>
                          </a:solidFill>
                        </a:rPr>
                        <a:t>Output</a:t>
                      </a:r>
                    </a:p>
                  </a:txBody>
                  <a:tcPr anchor="ctr">
                    <a:solidFill>
                      <a:schemeClr val="bg1">
                        <a:lumMod val="75000"/>
                        <a:lumOff val="25000"/>
                      </a:schemeClr>
                    </a:solidFill>
                  </a:tcPr>
                </a:tc>
                <a:extLst>
                  <a:ext uri="{0D108BD9-81ED-4DB2-BD59-A6C34878D82A}">
                    <a16:rowId xmlns:a16="http://schemas.microsoft.com/office/drawing/2014/main" val="1042175797"/>
                  </a:ext>
                </a:extLst>
              </a:tr>
              <a:tr h="370840">
                <a:tc>
                  <a:txBody>
                    <a:bodyPr/>
                    <a:lstStyle/>
                    <a:p>
                      <a:pPr>
                        <a:buNone/>
                      </a:pPr>
                      <a:r>
                        <a:rPr lang="en-US" sz="1050" dirty="0">
                          <a:solidFill>
                            <a:schemeClr val="tx1"/>
                          </a:solidFill>
                        </a:rPr>
                        <a:t>Deal Closing Probability &amp; Timeline Predictor</a:t>
                      </a:r>
                    </a:p>
                  </a:txBody>
                  <a:tcPr anchor="ctr"/>
                </a:tc>
                <a:tc>
                  <a:txBody>
                    <a:bodyPr/>
                    <a:lstStyle/>
                    <a:p>
                      <a:pPr>
                        <a:buNone/>
                      </a:pPr>
                      <a:r>
                        <a:rPr lang="en-US" sz="1050" dirty="0">
                          <a:solidFill>
                            <a:schemeClr val="tx1"/>
                          </a:solidFill>
                        </a:rPr>
                        <a:t>Predict which deals will close and when</a:t>
                      </a:r>
                    </a:p>
                  </a:txBody>
                  <a:tcPr anchor="ctr"/>
                </a:tc>
                <a:tc>
                  <a:txBody>
                    <a:bodyPr/>
                    <a:lstStyle/>
                    <a:p>
                      <a:pPr>
                        <a:buNone/>
                      </a:pPr>
                      <a:r>
                        <a:rPr lang="en-US" sz="1050" dirty="0">
                          <a:solidFill>
                            <a:schemeClr val="tx1"/>
                          </a:solidFill>
                        </a:rPr>
                        <a:t>Salesforce + Box + Workday + External: Market volatility indicators, sector M&amp;A velocity</a:t>
                      </a:r>
                    </a:p>
                  </a:txBody>
                  <a:tcPr anchor="ctr"/>
                </a:tc>
                <a:tc>
                  <a:txBody>
                    <a:bodyPr/>
                    <a:lstStyle/>
                    <a:p>
                      <a:pPr marL="171450" indent="-171450">
                        <a:buClr>
                          <a:schemeClr val="tx1"/>
                        </a:buClr>
                        <a:buFont typeface="Arial" panose="020B0604020202020204" pitchFamily="34" charset="0"/>
                        <a:buChar char="•"/>
                      </a:pPr>
                      <a:r>
                        <a:rPr lang="en-US" sz="1050" dirty="0">
                          <a:solidFill>
                            <a:schemeClr val="tx1"/>
                          </a:solidFill>
                        </a:rPr>
                        <a:t>Weekly pipeline report with AI-adjusted close probabilities; </a:t>
                      </a:r>
                      <a:br>
                        <a:rPr lang="en-US" sz="1050" dirty="0">
                          <a:solidFill>
                            <a:schemeClr val="tx1"/>
                          </a:solidFill>
                        </a:rPr>
                      </a:br>
                      <a:endParaRPr lang="en-US" sz="1050" dirty="0">
                        <a:solidFill>
                          <a:schemeClr val="tx1"/>
                        </a:solidFill>
                      </a:endParaRPr>
                    </a:p>
                    <a:p>
                      <a:pPr marL="171450" indent="-171450">
                        <a:buClr>
                          <a:schemeClr val="tx1"/>
                        </a:buClr>
                        <a:buFont typeface="Arial" panose="020B0604020202020204" pitchFamily="34" charset="0"/>
                        <a:buChar char="•"/>
                      </a:pPr>
                      <a:r>
                        <a:rPr lang="en-US" sz="1050" dirty="0">
                          <a:solidFill>
                            <a:schemeClr val="tx1"/>
                          </a:solidFill>
                        </a:rPr>
                        <a:t>Salesforce widget: "83% likely to close in Q4" with confidence intervals; </a:t>
                      </a:r>
                      <a:br>
                        <a:rPr lang="en-US" sz="1050" dirty="0">
                          <a:solidFill>
                            <a:schemeClr val="tx1"/>
                          </a:solidFill>
                        </a:rPr>
                      </a:br>
                      <a:endParaRPr lang="en-US" sz="1050" dirty="0">
                        <a:solidFill>
                          <a:schemeClr val="tx1"/>
                        </a:solidFill>
                      </a:endParaRPr>
                    </a:p>
                    <a:p>
                      <a:pPr marL="171450" indent="-171450">
                        <a:buClr>
                          <a:schemeClr val="tx1"/>
                        </a:buClr>
                        <a:buFont typeface="Arial" panose="020B0604020202020204" pitchFamily="34" charset="0"/>
                        <a:buChar char="•"/>
                      </a:pPr>
                      <a:r>
                        <a:rPr lang="en-US" sz="1050" dirty="0">
                          <a:solidFill>
                            <a:schemeClr val="tx1"/>
                          </a:solidFill>
                        </a:rPr>
                        <a:t>Alerts: "Deal X showing deceleration signals" (early warning system)</a:t>
                      </a:r>
                    </a:p>
                  </a:txBody>
                  <a:tcPr anchor="ctr"/>
                </a:tc>
                <a:extLst>
                  <a:ext uri="{0D108BD9-81ED-4DB2-BD59-A6C34878D82A}">
                    <a16:rowId xmlns:a16="http://schemas.microsoft.com/office/drawing/2014/main" val="577890732"/>
                  </a:ext>
                </a:extLst>
              </a:tr>
              <a:tr h="370840">
                <a:tc>
                  <a:txBody>
                    <a:bodyPr/>
                    <a:lstStyle/>
                    <a:p>
                      <a:pPr>
                        <a:buNone/>
                      </a:pPr>
                      <a:r>
                        <a:rPr lang="en-US" sz="1050" dirty="0">
                          <a:solidFill>
                            <a:schemeClr val="tx1"/>
                          </a:solidFill>
                        </a:rPr>
                        <a:t>Deal Similarity &amp; Comp Finder</a:t>
                      </a:r>
                    </a:p>
                  </a:txBody>
                  <a:tcPr anchor="ctr"/>
                </a:tc>
                <a:tc>
                  <a:txBody>
                    <a:bodyPr/>
                    <a:lstStyle/>
                    <a:p>
                      <a:pPr>
                        <a:buNone/>
                      </a:pPr>
                      <a:r>
                        <a:rPr lang="en-US" sz="1050" dirty="0">
                          <a:solidFill>
                            <a:schemeClr val="tx1"/>
                          </a:solidFill>
                        </a:rPr>
                        <a:t>Associates waste n hours per pitch finding comparable transactions and building valuation ranges</a:t>
                      </a:r>
                    </a:p>
                  </a:txBody>
                  <a:tcPr anchor="ctr"/>
                </a:tc>
                <a:tc>
                  <a:txBody>
                    <a:bodyPr/>
                    <a:lstStyle/>
                    <a:p>
                      <a:pPr>
                        <a:buNone/>
                      </a:pPr>
                      <a:r>
                        <a:rPr lang="en-US" sz="1050" dirty="0">
                          <a:solidFill>
                            <a:schemeClr val="tx1"/>
                          </a:solidFill>
                        </a:rPr>
                        <a:t>Salesforce + Box + Third-party: Capital IQ/Refinitiv deal terms</a:t>
                      </a:r>
                    </a:p>
                  </a:txBody>
                  <a:tcPr anchor="ctr"/>
                </a:tc>
                <a:tc>
                  <a:txBody>
                    <a:bodyPr/>
                    <a:lstStyle/>
                    <a:p>
                      <a:pPr marL="171450" indent="-171450">
                        <a:buClr>
                          <a:schemeClr val="tx1"/>
                        </a:buClr>
                        <a:buFont typeface="Arial" panose="020B0604020202020204" pitchFamily="34" charset="0"/>
                        <a:buChar char="•"/>
                      </a:pPr>
                      <a:r>
                        <a:rPr lang="en-US" sz="1050" dirty="0">
                          <a:solidFill>
                            <a:schemeClr val="tx1"/>
                          </a:solidFill>
                        </a:rPr>
                        <a:t>Relevance score (banker feedback loop); </a:t>
                      </a:r>
                    </a:p>
                    <a:p>
                      <a:pPr marL="171450" indent="-171450">
                        <a:buClr>
                          <a:schemeClr val="tx1"/>
                        </a:buClr>
                        <a:buFont typeface="Arial" panose="020B0604020202020204" pitchFamily="34" charset="0"/>
                        <a:buChar char="•"/>
                      </a:pPr>
                      <a:endParaRPr lang="en-US" sz="1050" dirty="0">
                        <a:solidFill>
                          <a:schemeClr val="tx1"/>
                        </a:solidFill>
                      </a:endParaRPr>
                    </a:p>
                    <a:p>
                      <a:pPr marL="171450" indent="-171450">
                        <a:buClr>
                          <a:schemeClr val="tx1"/>
                        </a:buClr>
                        <a:buFont typeface="Arial" panose="020B0604020202020204" pitchFamily="34" charset="0"/>
                        <a:buChar char="•"/>
                      </a:pPr>
                      <a:r>
                        <a:rPr lang="en-US" sz="1050" dirty="0">
                          <a:solidFill>
                            <a:schemeClr val="tx1"/>
                          </a:solidFill>
                        </a:rPr>
                        <a:t>Time saved per pitch (target: 10+ hours); </a:t>
                      </a:r>
                    </a:p>
                    <a:p>
                      <a:pPr marL="171450" indent="-171450">
                        <a:buClr>
                          <a:schemeClr val="tx1"/>
                        </a:buClr>
                        <a:buFont typeface="Arial" panose="020B0604020202020204" pitchFamily="34" charset="0"/>
                        <a:buChar char="•"/>
                      </a:pPr>
                      <a:endParaRPr lang="en-US" sz="1050" dirty="0">
                        <a:solidFill>
                          <a:schemeClr val="tx1"/>
                        </a:solidFill>
                      </a:endParaRPr>
                    </a:p>
                    <a:p>
                      <a:pPr marL="171450" indent="-171450">
                        <a:buClr>
                          <a:schemeClr val="tx1"/>
                        </a:buClr>
                        <a:buFont typeface="Arial" panose="020B0604020202020204" pitchFamily="34" charset="0"/>
                        <a:buChar char="•"/>
                      </a:pPr>
                      <a:r>
                        <a:rPr lang="en-US" sz="1050" dirty="0">
                          <a:solidFill>
                            <a:schemeClr val="tx1"/>
                          </a:solidFill>
                        </a:rPr>
                        <a:t>Comp usage rate in live pitches</a:t>
                      </a:r>
                    </a:p>
                  </a:txBody>
                  <a:tcPr anchor="ctr"/>
                </a:tc>
                <a:extLst>
                  <a:ext uri="{0D108BD9-81ED-4DB2-BD59-A6C34878D82A}">
                    <a16:rowId xmlns:a16="http://schemas.microsoft.com/office/drawing/2014/main" val="2733557690"/>
                  </a:ext>
                </a:extLst>
              </a:tr>
              <a:tr h="370840">
                <a:tc>
                  <a:txBody>
                    <a:bodyPr/>
                    <a:lstStyle/>
                    <a:p>
                      <a:pPr>
                        <a:buNone/>
                      </a:pPr>
                      <a:r>
                        <a:rPr lang="en-US" sz="1050" dirty="0">
                          <a:solidFill>
                            <a:schemeClr val="tx1"/>
                          </a:solidFill>
                        </a:rPr>
                        <a:t>Relationship Strength Predictor &amp; Cross-Sell Engine</a:t>
                      </a:r>
                    </a:p>
                  </a:txBody>
                  <a:tcPr anchor="ctr"/>
                </a:tc>
                <a:tc>
                  <a:txBody>
                    <a:bodyPr/>
                    <a:lstStyle/>
                    <a:p>
                      <a:pPr>
                        <a:buNone/>
                      </a:pPr>
                      <a:r>
                        <a:rPr lang="en-US" sz="1050" dirty="0">
                          <a:solidFill>
                            <a:schemeClr val="tx1"/>
                          </a:solidFill>
                        </a:rPr>
                        <a:t>Vast relationship data but no systematic way to identify warm introductions or cross-sell opportunities across service lines</a:t>
                      </a:r>
                    </a:p>
                  </a:txBody>
                  <a:tcPr anchor="ctr"/>
                </a:tc>
                <a:tc>
                  <a:txBody>
                    <a:bodyPr/>
                    <a:lstStyle/>
                    <a:p>
                      <a:pPr>
                        <a:buNone/>
                      </a:pPr>
                      <a:r>
                        <a:rPr lang="en-US" sz="1050" dirty="0">
                          <a:solidFill>
                            <a:schemeClr val="tx1"/>
                          </a:solidFill>
                        </a:rPr>
                        <a:t>Salesforce + Box + Workday</a:t>
                      </a:r>
                    </a:p>
                  </a:txBody>
                  <a:tcPr anchor="ctr"/>
                </a:tc>
                <a:tc>
                  <a:txBody>
                    <a:bodyPr/>
                    <a:lstStyle/>
                    <a:p>
                      <a:pPr marL="171450" indent="-171450">
                        <a:buClr>
                          <a:schemeClr val="tx1"/>
                        </a:buClr>
                        <a:buFont typeface="Arial" panose="020B0604020202020204" pitchFamily="34" charset="0"/>
                        <a:buChar char="•"/>
                      </a:pPr>
                      <a:r>
                        <a:rPr lang="en-US" sz="1050" dirty="0">
                          <a:solidFill>
                            <a:schemeClr val="tx1"/>
                          </a:solidFill>
                        </a:rPr>
                        <a:t>Daily digest: "Top 10 warm cross-sell opportunities today" </a:t>
                      </a:r>
                    </a:p>
                    <a:p>
                      <a:pPr marL="171450" indent="-171450">
                        <a:buClr>
                          <a:schemeClr val="tx1"/>
                        </a:buClr>
                        <a:buFont typeface="Arial" panose="020B0604020202020204" pitchFamily="34" charset="0"/>
                        <a:buChar char="•"/>
                      </a:pPr>
                      <a:endParaRPr lang="en-US" sz="1050" dirty="0">
                        <a:solidFill>
                          <a:schemeClr val="tx1"/>
                        </a:solidFill>
                      </a:endParaRPr>
                    </a:p>
                    <a:p>
                      <a:pPr marL="171450" indent="-171450">
                        <a:buClr>
                          <a:schemeClr val="tx1"/>
                        </a:buClr>
                        <a:buFont typeface="Arial" panose="020B0604020202020204" pitchFamily="34" charset="0"/>
                        <a:buChar char="•"/>
                      </a:pPr>
                      <a:r>
                        <a:rPr lang="en-US" sz="1050" dirty="0">
                          <a:solidFill>
                            <a:schemeClr val="tx1"/>
                          </a:solidFill>
                        </a:rPr>
                        <a:t>Salesforce integration: Relationship scores visible on account pages </a:t>
                      </a:r>
                    </a:p>
                    <a:p>
                      <a:pPr marL="171450" indent="-171450">
                        <a:buClr>
                          <a:schemeClr val="tx1"/>
                        </a:buClr>
                        <a:buFont typeface="Arial" panose="020B0604020202020204" pitchFamily="34" charset="0"/>
                        <a:buChar char="•"/>
                      </a:pPr>
                      <a:endParaRPr lang="en-US" sz="1050" dirty="0">
                        <a:solidFill>
                          <a:schemeClr val="tx1"/>
                        </a:solidFill>
                      </a:endParaRPr>
                    </a:p>
                    <a:p>
                      <a:pPr marL="171450" indent="-171450">
                        <a:buClr>
                          <a:schemeClr val="tx1"/>
                        </a:buClr>
                        <a:buFont typeface="Arial" panose="020B0604020202020204" pitchFamily="34" charset="0"/>
                        <a:buChar char="•"/>
                      </a:pPr>
                      <a:r>
                        <a:rPr lang="en-US" sz="1050" dirty="0">
                          <a:solidFill>
                            <a:schemeClr val="tx1"/>
                          </a:solidFill>
                        </a:rPr>
                        <a:t>Teams bot: "@DealBot who knows the CFO at [Company]?"</a:t>
                      </a:r>
                    </a:p>
                  </a:txBody>
                  <a:tcPr anchor="ctr"/>
                </a:tc>
                <a:extLst>
                  <a:ext uri="{0D108BD9-81ED-4DB2-BD59-A6C34878D82A}">
                    <a16:rowId xmlns:a16="http://schemas.microsoft.com/office/drawing/2014/main" val="2170437116"/>
                  </a:ext>
                </a:extLst>
              </a:tr>
            </a:tbl>
          </a:graphicData>
        </a:graphic>
      </p:graphicFrame>
    </p:spTree>
    <p:extLst>
      <p:ext uri="{BB962C8B-B14F-4D97-AF65-F5344CB8AC3E}">
        <p14:creationId xmlns:p14="http://schemas.microsoft.com/office/powerpoint/2010/main" val="3341510643"/>
      </p:ext>
    </p:extLst>
  </p:cSld>
  <p:clrMapOvr>
    <a:masterClrMapping/>
  </p:clrMapOvr>
</p:sld>
</file>

<file path=ppt/theme/theme1.xml><?xml version="1.0" encoding="utf-8"?>
<a:theme xmlns:a="http://schemas.openxmlformats.org/drawingml/2006/main" name="Dark Theme by Slidesgo">
  <a:themeElements>
    <a:clrScheme name="Simple Light">
      <a:dk1>
        <a:srgbClr val="FFFFFF"/>
      </a:dk1>
      <a:lt1>
        <a:srgbClr val="0D0D0D"/>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2067</Words>
  <Application>Microsoft Office PowerPoint</Application>
  <PresentationFormat>On-screen Show (16:9)</PresentationFormat>
  <Paragraphs>267</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Inter</vt:lpstr>
      <vt:lpstr>Space Grotesk</vt:lpstr>
      <vt:lpstr>Open Sans Light</vt:lpstr>
      <vt:lpstr>Nunito Light</vt:lpstr>
      <vt:lpstr>Arial</vt:lpstr>
      <vt:lpstr>Anaheim</vt:lpstr>
      <vt:lpstr>Hind</vt:lpstr>
      <vt:lpstr>Space Grotesk Medium</vt:lpstr>
      <vt:lpstr>Dark Theme by Slidesgo</vt:lpstr>
      <vt:lpstr>M&amp;A Firm  Data Architecture Roadmap</vt:lpstr>
      <vt:lpstr>Table of contents</vt:lpstr>
      <vt:lpstr>Objective:   Evaluate M&amp;A Firm’s 4 core systems and establish a data architecture roadmap that will deliver a scalable, AI enabled data mesh that delivers insights to optimize the business.</vt:lpstr>
      <vt:lpstr>We will keep the 4 core systems and reconfigure</vt:lpstr>
      <vt:lpstr>Data Mesh &amp; Integration Sequence</vt:lpstr>
      <vt:lpstr>Data Mesh &amp; Integration Overview</vt:lpstr>
      <vt:lpstr>Unstructured LLM Options for Box Documents</vt:lpstr>
      <vt:lpstr>Microservices Build</vt:lpstr>
      <vt:lpstr>AI Model Ideas: The Art of the Possible</vt:lpstr>
      <vt:lpstr>Roadmap and Budget</vt:lpstr>
      <vt:lpstr>Conclusion</vt:lpstr>
      <vt:lpstr>APPENDIX</vt:lpstr>
      <vt:lpstr>Workflow Orchestration</vt:lpstr>
      <vt:lpstr>LLMs &amp; MCP Server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Dennis Peters</cp:lastModifiedBy>
  <cp:revision>22</cp:revision>
  <dcterms:modified xsi:type="dcterms:W3CDTF">2026-05-17T14:44:27Z</dcterms:modified>
</cp:coreProperties>
</file>